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92" r:id="rId3"/>
    <p:sldId id="283" r:id="rId4"/>
    <p:sldId id="258" r:id="rId5"/>
    <p:sldId id="260" r:id="rId6"/>
    <p:sldId id="262" r:id="rId7"/>
    <p:sldId id="263" r:id="rId8"/>
    <p:sldId id="261" r:id="rId9"/>
    <p:sldId id="259" r:id="rId10"/>
    <p:sldId id="266" r:id="rId11"/>
    <p:sldId id="264" r:id="rId12"/>
    <p:sldId id="265" r:id="rId13"/>
    <p:sldId id="267" r:id="rId14"/>
    <p:sldId id="268" r:id="rId15"/>
    <p:sldId id="286" r:id="rId16"/>
    <p:sldId id="290" r:id="rId17"/>
    <p:sldId id="289" r:id="rId18"/>
    <p:sldId id="288" r:id="rId19"/>
    <p:sldId id="269" r:id="rId20"/>
    <p:sldId id="257" r:id="rId21"/>
    <p:sldId id="271" r:id="rId22"/>
    <p:sldId id="287" r:id="rId23"/>
    <p:sldId id="285" r:id="rId24"/>
    <p:sldId id="293" r:id="rId25"/>
    <p:sldId id="284" r:id="rId26"/>
    <p:sldId id="281" r:id="rId2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FFF"/>
    <a:srgbClr val="F8F9FA"/>
    <a:srgbClr val="FFFEFF"/>
    <a:srgbClr val="561B64"/>
    <a:srgbClr val="333333"/>
    <a:srgbClr val="82D5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26"/>
    <p:restoredTop sz="95394" autoAdjust="0"/>
  </p:normalViewPr>
  <p:slideViewPr>
    <p:cSldViewPr snapToGrid="0">
      <p:cViewPr varScale="1">
        <p:scale>
          <a:sx n="100" d="100"/>
          <a:sy n="100" d="100"/>
        </p:scale>
        <p:origin x="66" y="4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9FF663-7E36-284F-93AD-25D19950C905}" type="datetimeFigureOut">
              <a:rPr lang="es-ES_tradnl" smtClean="0"/>
              <a:t>16/01/2020</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01BD0E-354B-C440-9698-83F7F74945AC}" type="slidenum">
              <a:rPr lang="es-ES_tradnl" smtClean="0"/>
              <a:t>‹#›</a:t>
            </a:fld>
            <a:endParaRPr lang="es-ES_tradnl"/>
          </a:p>
        </p:txBody>
      </p:sp>
    </p:spTree>
    <p:extLst>
      <p:ext uri="{BB962C8B-B14F-4D97-AF65-F5344CB8AC3E}">
        <p14:creationId xmlns:p14="http://schemas.microsoft.com/office/powerpoint/2010/main" val="3056377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aspnet/core/security/app-secrets?view=aspnetcore-3.1&amp;tabs=window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aspnet/core/security/app-secrets?view=aspnetcore-3.1&amp;tabs=window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azure/active-directory/managed-identities-azure-resources/overview"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azure/active-directory/managed-identities-azure-resources/services-support-managed-identitie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azure/active-directory/managed-identities-azure-resources/services-support-managed-identitie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en-us/aspnet/core/security/app-secrets?view=aspnetcore-3.1&amp;tabs=window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openmicroservices.or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en-us/azure/active-directory/managed-identities-azure-resources/overview"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amnhandy.com/2015/09/10/how-putting-credentials-in-git-can-cost-you-at-least-6500-in-just-a-few-hours/comment-page-1/"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1</a:t>
            </a:fld>
            <a:endParaRPr lang="es-ES_tradnl"/>
          </a:p>
        </p:txBody>
      </p:sp>
    </p:spTree>
    <p:extLst>
      <p:ext uri="{BB962C8B-B14F-4D97-AF65-F5344CB8AC3E}">
        <p14:creationId xmlns:p14="http://schemas.microsoft.com/office/powerpoint/2010/main" val="13811954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 INTERESANTE</a:t>
            </a:r>
            <a:r>
              <a:rPr lang="es-ES" baseline="0" dirty="0"/>
              <a:t> DE ESTA SOLCUION ES QUE NO DEPENDE DE UN .GITIGNORE</a:t>
            </a:r>
            <a:endParaRPr lang="es-ES"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10</a:t>
            </a:fld>
            <a:endParaRPr lang="es-ES_tradnl"/>
          </a:p>
        </p:txBody>
      </p:sp>
    </p:spTree>
    <p:extLst>
      <p:ext uri="{BB962C8B-B14F-4D97-AF65-F5344CB8AC3E}">
        <p14:creationId xmlns:p14="http://schemas.microsoft.com/office/powerpoint/2010/main" val="3942430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VEAMOS</a:t>
            </a:r>
            <a:r>
              <a:rPr lang="en-GB" baseline="0" dirty="0"/>
              <a:t> ENTONCES LA PRIMERA DEMO CON EL </a:t>
            </a:r>
            <a:r>
              <a:rPr lang="en-GB" dirty="0"/>
              <a:t>.NET CORE SECRET MANAGER TANTO</a:t>
            </a:r>
            <a:r>
              <a:rPr lang="en-GB" baseline="0" dirty="0"/>
              <a:t> EN UNA APPLCIACION DE CONSOLA COMO WEB</a:t>
            </a:r>
            <a:endParaRPr lang="en-GB" dirty="0"/>
          </a:p>
          <a:p>
            <a:endParaRPr lang="en-GB" dirty="0">
              <a:hlinkClick r:id="rId3"/>
            </a:endParaRPr>
          </a:p>
          <a:p>
            <a:r>
              <a:rPr lang="en-GB" dirty="0">
                <a:hlinkClick r:id="rId3"/>
              </a:rPr>
              <a:t>https://docs.microsoft.com/en-us/aspnet/core/security/app-secrets?view=aspnetcore-3.1&amp;tabs=windows</a:t>
            </a:r>
            <a:endParaRPr lang="en-GB" dirty="0"/>
          </a:p>
          <a:p>
            <a:endParaRPr lang="en-GB" dirty="0"/>
          </a:p>
          <a:p>
            <a:r>
              <a:rPr lang="en-GB" dirty="0" err="1"/>
              <a:t>dotnet</a:t>
            </a:r>
            <a:r>
              <a:rPr lang="en-GB" dirty="0"/>
              <a:t> user-secrets </a:t>
            </a:r>
            <a:r>
              <a:rPr lang="en-GB" dirty="0" err="1"/>
              <a:t>init</a:t>
            </a:r>
            <a:endParaRPr lang="en-GB" dirty="0"/>
          </a:p>
          <a:p>
            <a:r>
              <a:rPr lang="es-ES" sz="1200" b="0" i="0" kern="1200" dirty="0" err="1">
                <a:solidFill>
                  <a:schemeClr val="tx1"/>
                </a:solidFill>
                <a:effectLst/>
                <a:latin typeface="+mn-lt"/>
                <a:ea typeface="+mn-ea"/>
                <a:cs typeface="+mn-cs"/>
              </a:rPr>
              <a:t>dotnet</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user-secrets</a:t>
            </a:r>
            <a:r>
              <a:rPr lang="es-ES" sz="1200" b="0" i="0" kern="1200" dirty="0">
                <a:solidFill>
                  <a:schemeClr val="tx1"/>
                </a:solidFill>
                <a:effectLst/>
                <a:latin typeface="+mn-lt"/>
                <a:ea typeface="+mn-ea"/>
                <a:cs typeface="+mn-cs"/>
              </a:rPr>
              <a:t> set "USERSECRET" "Carlos es fan de del Real Madrid“</a:t>
            </a:r>
          </a:p>
          <a:p>
            <a:r>
              <a:rPr lang="en-GB" dirty="0"/>
              <a:t>dotnet user-secrets list</a:t>
            </a:r>
          </a:p>
        </p:txBody>
      </p:sp>
      <p:sp>
        <p:nvSpPr>
          <p:cNvPr id="4" name="Slide Number Placeholder 3"/>
          <p:cNvSpPr>
            <a:spLocks noGrp="1"/>
          </p:cNvSpPr>
          <p:nvPr>
            <p:ph type="sldNum" sz="quarter" idx="5"/>
          </p:nvPr>
        </p:nvSpPr>
        <p:spPr/>
        <p:txBody>
          <a:bodyPr/>
          <a:lstStyle/>
          <a:p>
            <a:fld id="{1AB6DC15-436E-46C0-AF4D-477E904930C5}" type="slidenum">
              <a:rPr lang="en-GB" smtClean="0"/>
              <a:t>11</a:t>
            </a:fld>
            <a:endParaRPr lang="en-GB"/>
          </a:p>
        </p:txBody>
      </p:sp>
    </p:spTree>
    <p:extLst>
      <p:ext uri="{BB962C8B-B14F-4D97-AF65-F5344CB8AC3E}">
        <p14:creationId xmlns:p14="http://schemas.microsoft.com/office/powerpoint/2010/main" val="2770323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Que os</a:t>
            </a:r>
            <a:r>
              <a:rPr lang="es-ES" baseline="0" dirty="0"/>
              <a:t> parece si os </a:t>
            </a:r>
            <a:r>
              <a:rPr lang="es-ES" baseline="0" dirty="0" err="1"/>
              <a:t>os</a:t>
            </a:r>
            <a:r>
              <a:rPr lang="es-ES" baseline="0" dirty="0"/>
              <a:t> digo que podemos usar un </a:t>
            </a:r>
            <a:r>
              <a:rPr lang="es-ES" baseline="0" dirty="0" err="1"/>
              <a:t>key</a:t>
            </a:r>
            <a:r>
              <a:rPr lang="es-ES" baseline="0" dirty="0"/>
              <a:t> </a:t>
            </a:r>
            <a:r>
              <a:rPr lang="es-ES" baseline="0" dirty="0" err="1"/>
              <a:t>vault</a:t>
            </a:r>
            <a:r>
              <a:rPr lang="es-ES" baseline="0" dirty="0"/>
              <a:t> de forma bastante transparente para obtener los mismos resultados y que los secretos estén todos gestionados en </a:t>
            </a:r>
            <a:r>
              <a:rPr lang="es-ES" baseline="0" dirty="0" err="1"/>
              <a:t>Azure</a:t>
            </a:r>
            <a:r>
              <a:rPr lang="es-ES" baseline="0" dirty="0"/>
              <a:t>?</a:t>
            </a:r>
          </a:p>
          <a:p>
            <a:r>
              <a:rPr lang="es-ES" baseline="0" dirty="0"/>
              <a:t>PUES OS PRESENTO EL AZURE KEY VAULT SECRET MANAGER, UNA SOLUCION EN LA CUAL LOS SECRETO SE GESTIONAN EN UN KEY VAULT Y QUE PARA QUE FUNCIONEN TENEIS QUE TENER ACCESO A LISTAR Y OBTENER SECRETOS A TRAVÉS DE UNA POLITICA.</a:t>
            </a:r>
          </a:p>
          <a:p>
            <a:r>
              <a:rPr lang="es-ES" baseline="0" dirty="0"/>
              <a:t>TENEIS QUE TOAMR EN CUANTA QUE SI VUESTRO SECRETO REQUIER DE USAR DOS PUNTOS ESTOS DEBEN SER SUSTITUIDOS POR DOS GUIONES EN LA DEFINICION DENTRO DEL KEY VAULT</a:t>
            </a:r>
          </a:p>
        </p:txBody>
      </p:sp>
      <p:sp>
        <p:nvSpPr>
          <p:cNvPr id="4" name="Slide Number Placeholder 3"/>
          <p:cNvSpPr>
            <a:spLocks noGrp="1"/>
          </p:cNvSpPr>
          <p:nvPr>
            <p:ph type="sldNum" sz="quarter" idx="10"/>
          </p:nvPr>
        </p:nvSpPr>
        <p:spPr/>
        <p:txBody>
          <a:bodyPr/>
          <a:lstStyle/>
          <a:p>
            <a:fld id="{5201BD0E-354B-C440-9698-83F7F74945AC}" type="slidenum">
              <a:rPr lang="es-ES_tradnl" smtClean="0"/>
              <a:t>12</a:t>
            </a:fld>
            <a:endParaRPr lang="es-ES_tradnl"/>
          </a:p>
        </p:txBody>
      </p:sp>
    </p:spTree>
    <p:extLst>
      <p:ext uri="{BB962C8B-B14F-4D97-AF65-F5344CB8AC3E}">
        <p14:creationId xmlns:p14="http://schemas.microsoft.com/office/powerpoint/2010/main" val="28356788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VEAMOS UNA</a:t>
            </a:r>
            <a:r>
              <a:rPr lang="en-GB" baseline="0" dirty="0"/>
              <a:t> DEMO DEL KEYVAULT SECRET MANAGER</a:t>
            </a:r>
            <a:endParaRPr lang="en-GB" dirty="0">
              <a:hlinkClick r:id="rId3"/>
            </a:endParaRPr>
          </a:p>
          <a:p>
            <a:endParaRPr lang="en-GB" dirty="0">
              <a:hlinkClick r:id="rId3"/>
            </a:endParaRPr>
          </a:p>
          <a:p>
            <a:endParaRPr lang="en-GB" dirty="0">
              <a:hlinkClick r:id="rId3"/>
            </a:endParaRPr>
          </a:p>
          <a:p>
            <a:r>
              <a:rPr lang="en-GB" dirty="0">
                <a:hlinkClick r:id="rId3"/>
              </a:rPr>
              <a:t>https://docs.microsoft.com/en-us/aspnet/core/security/app-secrets?view=aspnetcore-3.1&amp;tabs=windows</a:t>
            </a:r>
            <a:endParaRPr lang="en-GB" dirty="0"/>
          </a:p>
          <a:p>
            <a:endParaRPr lang="en-GB" dirty="0"/>
          </a:p>
          <a:p>
            <a:r>
              <a:rPr lang="en-GB" dirty="0"/>
              <a:t>Azure Key Vault Secret Manager</a:t>
            </a:r>
          </a:p>
          <a:p>
            <a:r>
              <a:rPr lang="en-GB" dirty="0"/>
              <a:t>Options Pattern</a:t>
            </a:r>
          </a:p>
          <a:p>
            <a:r>
              <a:rPr lang="en-GB" dirty="0"/>
              <a:t>Filters</a:t>
            </a:r>
          </a:p>
          <a:p>
            <a:endParaRPr lang="en-GB" dirty="0"/>
          </a:p>
          <a:p>
            <a:r>
              <a:rPr lang="en-GB" dirty="0"/>
              <a:t>dotnet user-secrets </a:t>
            </a:r>
            <a:r>
              <a:rPr lang="en-GB" dirty="0" err="1"/>
              <a:t>init</a:t>
            </a:r>
            <a:endParaRPr lang="en-GB" dirty="0"/>
          </a:p>
          <a:p>
            <a:r>
              <a:rPr lang="es-ES" sz="1200" b="0" i="0" kern="1200" dirty="0" err="1">
                <a:solidFill>
                  <a:schemeClr val="tx1"/>
                </a:solidFill>
                <a:effectLst/>
                <a:latin typeface="+mn-lt"/>
                <a:ea typeface="+mn-ea"/>
                <a:cs typeface="+mn-cs"/>
              </a:rPr>
              <a:t>dotnet</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user-secrets</a:t>
            </a:r>
            <a:r>
              <a:rPr lang="es-ES" sz="1200" b="0" i="0" kern="1200" dirty="0">
                <a:solidFill>
                  <a:schemeClr val="tx1"/>
                </a:solidFill>
                <a:effectLst/>
                <a:latin typeface="+mn-lt"/>
                <a:ea typeface="+mn-ea"/>
                <a:cs typeface="+mn-cs"/>
              </a:rPr>
              <a:t> set "USERSECRET" "Carlos es fan de del Real Madrid“</a:t>
            </a:r>
          </a:p>
          <a:p>
            <a:r>
              <a:rPr lang="en-GB" dirty="0"/>
              <a:t>dotnet user-secrets list</a:t>
            </a:r>
          </a:p>
          <a:p>
            <a:endParaRPr lang="en-GB" dirty="0"/>
          </a:p>
          <a:p>
            <a:r>
              <a:rPr lang="en-GB" sz="1200" b="0" i="0" kern="1200" dirty="0" err="1">
                <a:solidFill>
                  <a:schemeClr val="tx1"/>
                </a:solidFill>
                <a:effectLst/>
                <a:latin typeface="+mn-lt"/>
                <a:ea typeface="+mn-ea"/>
                <a:cs typeface="+mn-cs"/>
              </a:rPr>
              <a:t>Configuration.Reload</a:t>
            </a:r>
            <a:r>
              <a:rPr lang="en-GB" sz="1200" b="0" i="0" kern="1200" dirty="0">
                <a:solidFill>
                  <a:schemeClr val="tx1"/>
                </a:solidFill>
                <a:effectLst/>
                <a:latin typeface="+mn-lt"/>
                <a:ea typeface="+mn-ea"/>
                <a:cs typeface="+mn-cs"/>
              </a:rPr>
              <a:t>();</a:t>
            </a:r>
            <a:endParaRPr lang="en-GB" dirty="0"/>
          </a:p>
        </p:txBody>
      </p:sp>
      <p:sp>
        <p:nvSpPr>
          <p:cNvPr id="4" name="Slide Number Placeholder 3"/>
          <p:cNvSpPr>
            <a:spLocks noGrp="1"/>
          </p:cNvSpPr>
          <p:nvPr>
            <p:ph type="sldNum" sz="quarter" idx="5"/>
          </p:nvPr>
        </p:nvSpPr>
        <p:spPr/>
        <p:txBody>
          <a:bodyPr/>
          <a:lstStyle/>
          <a:p>
            <a:fld id="{1AB6DC15-436E-46C0-AF4D-477E904930C5}" type="slidenum">
              <a:rPr lang="en-GB" smtClean="0"/>
              <a:t>13</a:t>
            </a:fld>
            <a:endParaRPr lang="en-GB"/>
          </a:p>
        </p:txBody>
      </p:sp>
    </p:spTree>
    <p:extLst>
      <p:ext uri="{BB962C8B-B14F-4D97-AF65-F5344CB8AC3E}">
        <p14:creationId xmlns:p14="http://schemas.microsoft.com/office/powerpoint/2010/main" val="29833036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aseline="0" dirty="0"/>
              <a:t>HEMOS VISTO QUE LA SOLUCION ANTERIOR NOS OBLIGA A ESTAR LOGADOS EN AZURE O A COLOCAR UN SCRETO COMO VARIABLE DE ENTORNO PARA PODER CONECTAR CON EL KEY VAULT. </a:t>
            </a:r>
          </a:p>
          <a:p>
            <a:r>
              <a:rPr lang="es-ES" baseline="0" dirty="0"/>
              <a:t>QUE SI OS DIGOQUE PODEMOS DARLE UNA VUELTA DE TUERCA MAS A ESTO Y QUE PODEMOS HACER QUE NUESTRA APLCIACIONES FUNCIONE DE FORMA SEGURA EN AZURE SIN ESTAR PENDIENTES DE UNA SOLA CREDENCIAL? </a:t>
            </a:r>
          </a:p>
          <a:p>
            <a:r>
              <a:rPr lang="es-ES" baseline="0" dirty="0"/>
              <a:t>OS PRESENTO AZURE MANAGED IDENDTITY QUE ES UNA CARACTERISTICA QUE PERMITE JUSTO ESO! QUE TUS APLCIACIONES ACCEDAN A UN KEY VAULT O CUALQUIER SERVICO QUE SOPORTE AUTENTICACION CON AZURE AD SIN NECESIDAD DE TENER QUE GUARDAR EL ID Y EL SECRETO DE UN SERVICE PRINCIPAL EN VUESTRA APLICACION. </a:t>
            </a:r>
          </a:p>
          <a:p>
            <a:endParaRPr lang="es-ES" baseline="0" dirty="0"/>
          </a:p>
          <a:p>
            <a:r>
              <a:rPr lang="es-ES" baseline="0" dirty="0"/>
              <a:t>ES GRATIS Y EXISTEN DE DOS TIPOS: ASIGANDAS POR EL USUARIO O ASIGANDAS POR EL SISTEMA.</a:t>
            </a:r>
            <a:endParaRPr lang="en-GB" dirty="0">
              <a:hlinkClick r:id="rId3"/>
            </a:endParaRPr>
          </a:p>
          <a:p>
            <a:endParaRPr lang="en-GB" dirty="0">
              <a:hlinkClick r:id="rId3"/>
            </a:endParaRPr>
          </a:p>
          <a:p>
            <a:endParaRPr lang="en-GB" dirty="0">
              <a:hlinkClick r:id="rId3"/>
            </a:endParaRPr>
          </a:p>
          <a:p>
            <a:r>
              <a:rPr lang="en-GB" dirty="0">
                <a:hlinkClick r:id="rId3"/>
              </a:rPr>
              <a:t>https://docs.microsoft.com/en-us/azure/active-directory/managed-identities-azure-resources/overview</a:t>
            </a:r>
            <a:endParaRPr lang="en-GB" dirty="0"/>
          </a:p>
        </p:txBody>
      </p:sp>
      <p:sp>
        <p:nvSpPr>
          <p:cNvPr id="4" name="Slide Number Placeholder 3"/>
          <p:cNvSpPr>
            <a:spLocks noGrp="1"/>
          </p:cNvSpPr>
          <p:nvPr>
            <p:ph type="sldNum" sz="quarter" idx="5"/>
          </p:nvPr>
        </p:nvSpPr>
        <p:spPr/>
        <p:txBody>
          <a:bodyPr/>
          <a:lstStyle/>
          <a:p>
            <a:fld id="{1AB6DC15-436E-46C0-AF4D-477E904930C5}" type="slidenum">
              <a:rPr lang="en-GB" smtClean="0"/>
              <a:t>14</a:t>
            </a:fld>
            <a:endParaRPr lang="en-GB"/>
          </a:p>
        </p:txBody>
      </p:sp>
    </p:spTree>
    <p:extLst>
      <p:ext uri="{BB962C8B-B14F-4D97-AF65-F5344CB8AC3E}">
        <p14:creationId xmlns:p14="http://schemas.microsoft.com/office/powerpoint/2010/main" val="21595698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sz="1200" b="0" i="0" kern="1200" dirty="0">
                <a:solidFill>
                  <a:schemeClr val="tx1"/>
                </a:solidFill>
                <a:effectLst/>
                <a:latin typeface="+mn-lt"/>
                <a:ea typeface="+mn-ea"/>
                <a:cs typeface="+mn-cs"/>
              </a:rPr>
              <a:t>Azure Resource Manager receives a request to enable the system-assigned managed identity on a VM.</a:t>
            </a:r>
          </a:p>
          <a:p>
            <a:pPr marL="228600" indent="-228600">
              <a:buFont typeface="+mj-lt"/>
              <a:buAutoNum type="arabicPeriod"/>
            </a:pPr>
            <a:r>
              <a:rPr lang="en-GB" sz="1200" b="0" i="0" kern="1200" dirty="0">
                <a:solidFill>
                  <a:schemeClr val="tx1"/>
                </a:solidFill>
                <a:effectLst/>
                <a:latin typeface="+mn-lt"/>
                <a:ea typeface="+mn-ea"/>
                <a:cs typeface="+mn-cs"/>
              </a:rPr>
              <a:t>Azure Resource Manager creates a service principal in Azure AD for the identity of the VM. The service principal is created in the Azure AD tenant that's trusted by the subscription.</a:t>
            </a:r>
          </a:p>
          <a:p>
            <a:pPr marL="228600" indent="-228600">
              <a:buFont typeface="+mj-lt"/>
              <a:buAutoNum type="arabicPeriod"/>
            </a:pPr>
            <a:r>
              <a:rPr lang="en-GB" sz="1200" b="0" i="0" kern="1200" dirty="0">
                <a:solidFill>
                  <a:schemeClr val="tx1"/>
                </a:solidFill>
                <a:effectLst/>
                <a:latin typeface="+mn-lt"/>
                <a:ea typeface="+mn-ea"/>
                <a:cs typeface="+mn-cs"/>
              </a:rPr>
              <a:t>Azure Resource Manager configures the identity on the VM by updating the Azure Instance Metadata Service identity endpoint with the service principal client ID and certificate.</a:t>
            </a:r>
          </a:p>
          <a:p>
            <a:pPr marL="228600" indent="-228600">
              <a:buFont typeface="+mj-lt"/>
              <a:buAutoNum type="arabicPeriod"/>
            </a:pPr>
            <a:r>
              <a:rPr lang="en-GB" sz="1200" b="0" i="0" kern="1200" dirty="0">
                <a:solidFill>
                  <a:schemeClr val="tx1"/>
                </a:solidFill>
                <a:effectLst/>
                <a:latin typeface="+mn-lt"/>
                <a:ea typeface="+mn-ea"/>
                <a:cs typeface="+mn-cs"/>
              </a:rPr>
              <a:t>After the VM has an identity, use the service principal information to grant the VM access to Azure resources. To call Azure Resource Manager, use role-based access control (RBAC) in Azure AD to assign the appropriate role to the VM service principal. To call Key Vault, grant your code access to the specific secret or key in Key Vault.</a:t>
            </a:r>
          </a:p>
          <a:p>
            <a:pPr marL="228600" indent="-228600">
              <a:buFont typeface="+mj-lt"/>
              <a:buAutoNum type="arabicPeriod"/>
            </a:pPr>
            <a:r>
              <a:rPr lang="en-GB" sz="1200" b="0" i="0" kern="1200" dirty="0">
                <a:solidFill>
                  <a:schemeClr val="tx1"/>
                </a:solidFill>
                <a:effectLst/>
                <a:latin typeface="+mn-lt"/>
                <a:ea typeface="+mn-ea"/>
                <a:cs typeface="+mn-cs"/>
              </a:rPr>
              <a:t>Your code that's running on the VM can request a token from the Azure Instance Metadata service endpoint, accessible only from within the VM: http://169.254.169.254/metadata/identity/oauth2/token</a:t>
            </a:r>
          </a:p>
          <a:p>
            <a:pPr marL="685800" lvl="1" indent="-228600">
              <a:buFont typeface="Arial" panose="020B0604020202020204" pitchFamily="34" charset="0"/>
              <a:buChar char="•"/>
            </a:pPr>
            <a:r>
              <a:rPr lang="en-GB" sz="1200" b="0" i="0" kern="1200" dirty="0">
                <a:solidFill>
                  <a:schemeClr val="tx1"/>
                </a:solidFill>
                <a:effectLst/>
                <a:latin typeface="+mn-lt"/>
                <a:ea typeface="+mn-ea"/>
                <a:cs typeface="+mn-cs"/>
              </a:rPr>
              <a:t>The resource parameter specifies the service to which the token is sent. To authenticate to Azure Resource Manager, use resource=https://management.azure.com/.</a:t>
            </a:r>
          </a:p>
          <a:p>
            <a:pPr marL="685800" lvl="1" indent="-228600">
              <a:buFont typeface="Arial" panose="020B0604020202020204" pitchFamily="34" charset="0"/>
              <a:buChar char="•"/>
            </a:pPr>
            <a:r>
              <a:rPr lang="en-GB" sz="1200" b="0" i="0" kern="1200" dirty="0">
                <a:solidFill>
                  <a:schemeClr val="tx1"/>
                </a:solidFill>
                <a:effectLst/>
                <a:latin typeface="+mn-lt"/>
                <a:ea typeface="+mn-ea"/>
                <a:cs typeface="+mn-cs"/>
              </a:rPr>
              <a:t>API version parameter specifies the IMDS version, use </a:t>
            </a:r>
            <a:r>
              <a:rPr lang="en-GB" sz="1200" b="0" i="0" kern="1200" dirty="0" err="1">
                <a:solidFill>
                  <a:schemeClr val="tx1"/>
                </a:solidFill>
                <a:effectLst/>
                <a:latin typeface="+mn-lt"/>
                <a:ea typeface="+mn-ea"/>
                <a:cs typeface="+mn-cs"/>
              </a:rPr>
              <a:t>api</a:t>
            </a:r>
            <a:r>
              <a:rPr lang="en-GB" sz="1200" b="0" i="0" kern="1200" dirty="0">
                <a:solidFill>
                  <a:schemeClr val="tx1"/>
                </a:solidFill>
                <a:effectLst/>
                <a:latin typeface="+mn-lt"/>
                <a:ea typeface="+mn-ea"/>
                <a:cs typeface="+mn-cs"/>
              </a:rPr>
              <a:t>-version=2018-02-01 or greater.</a:t>
            </a:r>
          </a:p>
          <a:p>
            <a:pPr marL="228600" indent="-228600">
              <a:buFont typeface="+mj-lt"/>
              <a:buAutoNum type="arabicPeriod"/>
            </a:pPr>
            <a:r>
              <a:rPr lang="en-GB" sz="1200" b="0" i="0" kern="1200" dirty="0">
                <a:solidFill>
                  <a:schemeClr val="tx1"/>
                </a:solidFill>
                <a:effectLst/>
                <a:latin typeface="+mn-lt"/>
                <a:ea typeface="+mn-ea"/>
                <a:cs typeface="+mn-cs"/>
              </a:rPr>
              <a:t>A call is made to Azure AD to request an access token (as specified in step 5) by using the client ID and certificate configured in step 3. Azure AD returns a JSON Web Token (JWT) access token.</a:t>
            </a:r>
          </a:p>
          <a:p>
            <a:pPr marL="228600" indent="-228600">
              <a:buFont typeface="+mj-lt"/>
              <a:buAutoNum type="arabicPeriod"/>
            </a:pPr>
            <a:r>
              <a:rPr lang="en-GB" sz="1200" b="0" i="0" kern="1200" dirty="0">
                <a:solidFill>
                  <a:schemeClr val="tx1"/>
                </a:solidFill>
                <a:effectLst/>
                <a:latin typeface="+mn-lt"/>
                <a:ea typeface="+mn-ea"/>
                <a:cs typeface="+mn-cs"/>
              </a:rPr>
              <a:t>Your code sends the access token on a call to a service that supports Azure AD authentication.</a:t>
            </a:r>
          </a:p>
        </p:txBody>
      </p:sp>
      <p:sp>
        <p:nvSpPr>
          <p:cNvPr id="4" name="Slide Number Placeholder 3"/>
          <p:cNvSpPr>
            <a:spLocks noGrp="1"/>
          </p:cNvSpPr>
          <p:nvPr>
            <p:ph type="sldNum" sz="quarter" idx="5"/>
          </p:nvPr>
        </p:nvSpPr>
        <p:spPr/>
        <p:txBody>
          <a:bodyPr/>
          <a:lstStyle/>
          <a:p>
            <a:fld id="{1AB6DC15-436E-46C0-AF4D-477E904930C5}" type="slidenum">
              <a:rPr lang="en-GB" smtClean="0"/>
              <a:t>15</a:t>
            </a:fld>
            <a:endParaRPr lang="en-GB"/>
          </a:p>
        </p:txBody>
      </p:sp>
    </p:spTree>
    <p:extLst>
      <p:ext uri="{BB962C8B-B14F-4D97-AF65-F5344CB8AC3E}">
        <p14:creationId xmlns:p14="http://schemas.microsoft.com/office/powerpoint/2010/main" val="3756711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baseline="0" dirty="0"/>
              <a:t>AZURE INSTANCE METADATA SERVICE ES UN ENDPOINT REST</a:t>
            </a:r>
          </a:p>
          <a:p>
            <a:pPr algn="l"/>
            <a:r>
              <a:rPr lang="es-ES" baseline="0" dirty="0"/>
              <a:t>Y ES UN IP 169.254.169.254 QUE SOLO PUEDE SER ACCEDIDO DESDE SERVCIOS DE AZURE ARM.</a:t>
            </a:r>
            <a:endParaRPr lang="en-GB" dirty="0"/>
          </a:p>
        </p:txBody>
      </p:sp>
      <p:sp>
        <p:nvSpPr>
          <p:cNvPr id="4" name="Slide Number Placeholder 3"/>
          <p:cNvSpPr>
            <a:spLocks noGrp="1"/>
          </p:cNvSpPr>
          <p:nvPr>
            <p:ph type="sldNum" sz="quarter" idx="5"/>
          </p:nvPr>
        </p:nvSpPr>
        <p:spPr/>
        <p:txBody>
          <a:bodyPr/>
          <a:lstStyle/>
          <a:p>
            <a:fld id="{5201BD0E-354B-C440-9698-83F7F74945AC}" type="slidenum">
              <a:rPr lang="es-ES_tradnl" smtClean="0"/>
              <a:t>16</a:t>
            </a:fld>
            <a:endParaRPr lang="es-ES_tradnl"/>
          </a:p>
        </p:txBody>
      </p:sp>
    </p:spTree>
    <p:extLst>
      <p:ext uri="{BB962C8B-B14F-4D97-AF65-F5344CB8AC3E}">
        <p14:creationId xmlns:p14="http://schemas.microsoft.com/office/powerpoint/2010/main" val="2721982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aseline="0" dirty="0"/>
              <a:t>ESTA ES LA LISTA DE SERVICIOS QUE SOPORTAN MANAGED IDENTITIES</a:t>
            </a:r>
            <a:endParaRPr lang="en-GB" dirty="0">
              <a:hlinkClick r:id="rId3"/>
            </a:endParaRPr>
          </a:p>
          <a:p>
            <a:endParaRPr lang="en-GB" dirty="0">
              <a:hlinkClick r:id="rId3"/>
            </a:endParaRPr>
          </a:p>
          <a:p>
            <a:r>
              <a:rPr lang="en-GB" dirty="0">
                <a:hlinkClick r:id="rId3"/>
              </a:rPr>
              <a:t>https://docs.microsoft.com/en-us/azure/active-directory/managed-identities-azure-resources/services-support-managed-identities</a:t>
            </a:r>
            <a:endParaRPr lang="en-GB" dirty="0"/>
          </a:p>
        </p:txBody>
      </p:sp>
      <p:sp>
        <p:nvSpPr>
          <p:cNvPr id="4" name="Slide Number Placeholder 3"/>
          <p:cNvSpPr>
            <a:spLocks noGrp="1"/>
          </p:cNvSpPr>
          <p:nvPr>
            <p:ph type="sldNum" sz="quarter" idx="5"/>
          </p:nvPr>
        </p:nvSpPr>
        <p:spPr/>
        <p:txBody>
          <a:bodyPr/>
          <a:lstStyle/>
          <a:p>
            <a:fld id="{5201BD0E-354B-C440-9698-83F7F74945AC}" type="slidenum">
              <a:rPr lang="es-ES_tradnl" smtClean="0"/>
              <a:t>17</a:t>
            </a:fld>
            <a:endParaRPr lang="es-ES_tradnl"/>
          </a:p>
        </p:txBody>
      </p:sp>
    </p:spTree>
    <p:extLst>
      <p:ext uri="{BB962C8B-B14F-4D97-AF65-F5344CB8AC3E}">
        <p14:creationId xmlns:p14="http://schemas.microsoft.com/office/powerpoint/2010/main" val="12129179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aseline="0" dirty="0"/>
              <a:t>Y ESTA LA LISTA DE SERVICIOS QUE SOPORTAN AUTENTCACION VIA AZURE AD</a:t>
            </a:r>
            <a:endParaRPr lang="en-GB" dirty="0">
              <a:hlinkClick r:id="rId3"/>
            </a:endParaRPr>
          </a:p>
          <a:p>
            <a:endParaRPr lang="en-GB" dirty="0">
              <a:hlinkClick r:id="rId3"/>
            </a:endParaRPr>
          </a:p>
          <a:p>
            <a:r>
              <a:rPr lang="en-GB" dirty="0">
                <a:hlinkClick r:id="rId3"/>
              </a:rPr>
              <a:t>https://docs.microsoft.com/en-us/azure/active-directory/managed-identities-azure-resources/services-support-managed-identities</a:t>
            </a:r>
            <a:endParaRPr lang="en-GB" dirty="0"/>
          </a:p>
        </p:txBody>
      </p:sp>
      <p:sp>
        <p:nvSpPr>
          <p:cNvPr id="4" name="Slide Number Placeholder 3"/>
          <p:cNvSpPr>
            <a:spLocks noGrp="1"/>
          </p:cNvSpPr>
          <p:nvPr>
            <p:ph type="sldNum" sz="quarter" idx="5"/>
          </p:nvPr>
        </p:nvSpPr>
        <p:spPr/>
        <p:txBody>
          <a:bodyPr/>
          <a:lstStyle/>
          <a:p>
            <a:fld id="{5201BD0E-354B-C440-9698-83F7F74945AC}" type="slidenum">
              <a:rPr lang="es-ES_tradnl" smtClean="0"/>
              <a:t>18</a:t>
            </a:fld>
            <a:endParaRPr lang="es-ES_tradnl"/>
          </a:p>
        </p:txBody>
      </p:sp>
    </p:spTree>
    <p:extLst>
      <p:ext uri="{BB962C8B-B14F-4D97-AF65-F5344CB8AC3E}">
        <p14:creationId xmlns:p14="http://schemas.microsoft.com/office/powerpoint/2010/main" val="4012221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VEAMOS UNA DEMO CON UNA AZURE WEB APP Y QUE</a:t>
            </a:r>
            <a:r>
              <a:rPr lang="en-GB" baseline="0" dirty="0"/>
              <a:t> UTILIZA ESTA MAGIA </a:t>
            </a:r>
            <a:r>
              <a:rPr lang="en-GB" dirty="0"/>
              <a:t>NEGRA PARA</a:t>
            </a:r>
            <a:r>
              <a:rPr lang="en-GB" baseline="0" dirty="0"/>
              <a:t> OBTENER LOS SECRETOS.</a:t>
            </a:r>
            <a:endParaRPr lang="en-GB" dirty="0"/>
          </a:p>
          <a:p>
            <a:endParaRPr lang="en-GB" dirty="0">
              <a:hlinkClick r:id="rId3"/>
            </a:endParaRPr>
          </a:p>
          <a:p>
            <a:r>
              <a:rPr lang="en-GB" dirty="0">
                <a:hlinkClick r:id="rId3"/>
              </a:rPr>
              <a:t>https://docs.microsoft.com/en-us/aspnet/core/security/app-secrets?view=aspnetcore-3.1&amp;tabs=windows</a:t>
            </a:r>
            <a:endParaRPr lang="en-GB" dirty="0"/>
          </a:p>
          <a:p>
            <a:endParaRPr lang="en-GB" dirty="0"/>
          </a:p>
        </p:txBody>
      </p:sp>
      <p:sp>
        <p:nvSpPr>
          <p:cNvPr id="4" name="Slide Number Placeholder 3"/>
          <p:cNvSpPr>
            <a:spLocks noGrp="1"/>
          </p:cNvSpPr>
          <p:nvPr>
            <p:ph type="sldNum" sz="quarter" idx="5"/>
          </p:nvPr>
        </p:nvSpPr>
        <p:spPr/>
        <p:txBody>
          <a:bodyPr/>
          <a:lstStyle/>
          <a:p>
            <a:fld id="{1AB6DC15-436E-46C0-AF4D-477E904930C5}" type="slidenum">
              <a:rPr lang="en-GB" smtClean="0"/>
              <a:t>19</a:t>
            </a:fld>
            <a:endParaRPr lang="en-GB"/>
          </a:p>
        </p:txBody>
      </p:sp>
    </p:spTree>
    <p:extLst>
      <p:ext uri="{BB962C8B-B14F-4D97-AF65-F5344CB8AC3E}">
        <p14:creationId xmlns:p14="http://schemas.microsoft.com/office/powerpoint/2010/main" val="4276372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01BD0E-354B-C440-9698-83F7F74945AC}"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s-ES_trad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0164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AHORA VAMOS</a:t>
            </a:r>
            <a:r>
              <a:rPr lang="en-GB" baseline="0" dirty="0"/>
              <a:t> A VER LO QUE SUCEDE EN EL MUNDILLO DE LOS PALABROS COMO MICROSERVICIOS Y CONTENEDORES. </a:t>
            </a:r>
          </a:p>
          <a:p>
            <a:r>
              <a:rPr lang="en-GB" baseline="0" dirty="0"/>
              <a:t>LAS SOLUCIONES BASADAS DIRECTAMENTE EN EL KEYVAULT SECRET MANAGER ACOPLAN DIRECTAMENTE NUESTAR APLICACION CON ESA SOLUCION Y CON AZURE</a:t>
            </a:r>
          </a:p>
          <a:p>
            <a:r>
              <a:rPr lang="en-GB" baseline="0" dirty="0"/>
              <a:t>LO QUE IMPLICA QUE NO CUMPLIMOS CON UNOS DE LOS FACTORES DE APOSTAR POR LA NEUTRALIDAD RESPECTO AL VENDOR. </a:t>
            </a:r>
          </a:p>
          <a:p>
            <a:r>
              <a:rPr lang="en-GB" baseline="0" dirty="0"/>
              <a:t>Y CREEDME MUCHOS DE MIS CLIENTES SE PREOCUPAN POR ESTO.</a:t>
            </a:r>
            <a:endParaRPr lang="en-GB" dirty="0">
              <a:hlinkClick r:id="rId3"/>
            </a:endParaRPr>
          </a:p>
          <a:p>
            <a:endParaRPr lang="en-GB" dirty="0">
              <a:hlinkClick r:id="rId3"/>
            </a:endParaRPr>
          </a:p>
          <a:p>
            <a:endParaRPr lang="en-GB" dirty="0">
              <a:hlinkClick r:id="rId3"/>
            </a:endParaRPr>
          </a:p>
          <a:p>
            <a:r>
              <a:rPr lang="en-GB" dirty="0">
                <a:hlinkClick r:id="rId3"/>
              </a:rPr>
              <a:t>https://openmicroservices.org/</a:t>
            </a:r>
            <a:endParaRPr lang="en-GB" dirty="0"/>
          </a:p>
        </p:txBody>
      </p:sp>
      <p:sp>
        <p:nvSpPr>
          <p:cNvPr id="4" name="Slide Number Placeholder 3"/>
          <p:cNvSpPr>
            <a:spLocks noGrp="1"/>
          </p:cNvSpPr>
          <p:nvPr>
            <p:ph type="sldNum" sz="quarter" idx="5"/>
          </p:nvPr>
        </p:nvSpPr>
        <p:spPr/>
        <p:txBody>
          <a:bodyPr/>
          <a:lstStyle/>
          <a:p>
            <a:fld id="{1AB6DC15-436E-46C0-AF4D-477E904930C5}" type="slidenum">
              <a:rPr lang="en-GB" smtClean="0"/>
              <a:t>20</a:t>
            </a:fld>
            <a:endParaRPr lang="en-GB"/>
          </a:p>
        </p:txBody>
      </p:sp>
    </p:spTree>
    <p:extLst>
      <p:ext uri="{BB962C8B-B14F-4D97-AF65-F5344CB8AC3E}">
        <p14:creationId xmlns:p14="http://schemas.microsoft.com/office/powerpoint/2010/main" val="24789024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AHORA METEMOS EN LA FOTO</a:t>
            </a:r>
            <a:r>
              <a:rPr lang="es-ES" baseline="0" dirty="0"/>
              <a:t> A KUBERNETES, QUE TIENE SU PROPIA SOLUCION PARA GESTIONAR SECRETOS Y QUE TAMPOCO GUSTA A MIS CLIENTES</a:t>
            </a:r>
          </a:p>
          <a:p>
            <a:r>
              <a:rPr lang="es-ES" baseline="0" dirty="0"/>
              <a:t>QUEREMOS EVIATR DEPENDENCIAS DIRECTAS CON EL KEY VAULT</a:t>
            </a:r>
          </a:p>
          <a:p>
            <a:r>
              <a:rPr lang="es-ES" baseline="0" dirty="0"/>
              <a:t>SABEMOS QUE TODO LENGUAJE QUE SE RESPETA HOY EN DIA PUEDE LEER CONFIGURACION DE VARIABLES DE ENTRNO DE FORMA TRANSPARENTE</a:t>
            </a:r>
          </a:p>
          <a:p>
            <a:r>
              <a:rPr lang="es-ES" baseline="0" dirty="0"/>
              <a:t>Y NECESITAMOS UNA SOLUCION EN LA QUE MANTENGAMOS NUESTROS DESPLIGUES Y APLPCIACIONES LO MAS SIMPLE POSIBLE.</a:t>
            </a:r>
            <a:endParaRPr lang="es-ES"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21</a:t>
            </a:fld>
            <a:endParaRPr lang="es-ES_tradnl"/>
          </a:p>
        </p:txBody>
      </p:sp>
    </p:spTree>
    <p:extLst>
      <p:ext uri="{BB962C8B-B14F-4D97-AF65-F5344CB8AC3E}">
        <p14:creationId xmlns:p14="http://schemas.microsoft.com/office/powerpoint/2010/main" val="8146176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aseline="0" dirty="0"/>
              <a:t>ANTES OMITI A POSTA LA POSIBILIDA DE UTILIZAR MANAGED IDENTITIES CON KUBERNETES Y POR TANTO QUE NUESTROS PODS PUEDEN ACCEDER DE FORMA SEURA A LOS KEY VAULTS TAL Y COMO VIMOS EN EL EJEMPLO DE LA WEB APP.</a:t>
            </a:r>
          </a:p>
          <a:p>
            <a:endParaRPr lang="es-ES" baseline="0" dirty="0">
              <a:hlinkClick r:id="rId3"/>
            </a:endParaRPr>
          </a:p>
          <a:p>
            <a:r>
              <a:rPr lang="en-GB" dirty="0">
                <a:hlinkClick r:id="rId3"/>
              </a:rPr>
              <a:t>https://docs.microsoft.com/en-us/azure/active-directory/managed-identities-azure-resources/overview</a:t>
            </a:r>
            <a:endParaRPr lang="en-GB" dirty="0"/>
          </a:p>
        </p:txBody>
      </p:sp>
      <p:sp>
        <p:nvSpPr>
          <p:cNvPr id="4" name="Slide Number Placeholder 3"/>
          <p:cNvSpPr>
            <a:spLocks noGrp="1"/>
          </p:cNvSpPr>
          <p:nvPr>
            <p:ph type="sldNum" sz="quarter" idx="5"/>
          </p:nvPr>
        </p:nvSpPr>
        <p:spPr/>
        <p:txBody>
          <a:bodyPr/>
          <a:lstStyle/>
          <a:p>
            <a:fld id="{1AB6DC15-436E-46C0-AF4D-477E904930C5}" type="slidenum">
              <a:rPr lang="en-GB" smtClean="0"/>
              <a:t>22</a:t>
            </a:fld>
            <a:endParaRPr lang="en-GB"/>
          </a:p>
        </p:txBody>
      </p:sp>
    </p:spTree>
    <p:extLst>
      <p:ext uri="{BB962C8B-B14F-4D97-AF65-F5344CB8AC3E}">
        <p14:creationId xmlns:p14="http://schemas.microsoft.com/office/powerpoint/2010/main" val="34278929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VEAMOS</a:t>
            </a:r>
            <a:r>
              <a:rPr lang="es-ES" baseline="0" dirty="0"/>
              <a:t> MI PET PROJECT: ATARRAYA QUE INTENTA SOLUCIONAR ESTE PROBLEMA.</a:t>
            </a:r>
            <a:endParaRPr lang="es-ES"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23</a:t>
            </a:fld>
            <a:endParaRPr lang="es-ES_tradnl"/>
          </a:p>
        </p:txBody>
      </p:sp>
    </p:spTree>
    <p:extLst>
      <p:ext uri="{BB962C8B-B14F-4D97-AF65-F5344CB8AC3E}">
        <p14:creationId xmlns:p14="http://schemas.microsoft.com/office/powerpoint/2010/main" val="29286640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AHORA METEMOS EN LA FOTO</a:t>
            </a:r>
            <a:r>
              <a:rPr lang="es-ES" baseline="0" dirty="0"/>
              <a:t> A KUBERNETES, QUE TIENE SU PROPIA SOLUCION PARA GESTIONAR SECRETOS Y QUE TAMPOCO GUSTA A MIS CLIENTES</a:t>
            </a:r>
          </a:p>
          <a:p>
            <a:r>
              <a:rPr lang="es-ES" baseline="0" dirty="0"/>
              <a:t>QUEREMOS EVIATR DEPENDENCIAS DIRECTAS CON EL KEY VAULT</a:t>
            </a:r>
          </a:p>
          <a:p>
            <a:r>
              <a:rPr lang="es-ES" baseline="0" dirty="0"/>
              <a:t>SABEMOS QUE TODO LENGUAJE QUE SE RESPETA HOY EN DIA PUEDE LEER CONFIGURACION DE VARIABLES DE ENTRNO DE FORMA TRANSPARENTE</a:t>
            </a:r>
          </a:p>
          <a:p>
            <a:r>
              <a:rPr lang="es-ES" baseline="0" dirty="0"/>
              <a:t>Y NECESITAMOS UNA SOLUCION EN LA QUE MANTENGAMOS NUESTROS DESPLIGUES Y APLPCIACIONES LO MAS SIMPLE POSIBLE.</a:t>
            </a:r>
            <a:endParaRPr lang="es-ES"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24</a:t>
            </a:fld>
            <a:endParaRPr lang="es-ES_tradnl"/>
          </a:p>
        </p:txBody>
      </p:sp>
    </p:spTree>
    <p:extLst>
      <p:ext uri="{BB962C8B-B14F-4D97-AF65-F5344CB8AC3E}">
        <p14:creationId xmlns:p14="http://schemas.microsoft.com/office/powerpoint/2010/main" val="2538567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MIL GRACIAS A TODOS LOS PATROCINADORES</a:t>
            </a:r>
            <a:r>
              <a:rPr lang="es-ES" baseline="0" dirty="0"/>
              <a:t> QUE HACEN POSIBLE QUE ESTEMOS AQUÍ, QUE NOS LO PASEMOS BIEN Y APRENDER DE FORMA GRATUITA</a:t>
            </a:r>
          </a:p>
          <a:p>
            <a:endParaRPr lang="es-ES"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3</a:t>
            </a:fld>
            <a:endParaRPr lang="es-ES_tradnl"/>
          </a:p>
        </p:txBody>
      </p:sp>
    </p:spTree>
    <p:extLst>
      <p:ext uri="{BB962C8B-B14F-4D97-AF65-F5344CB8AC3E}">
        <p14:creationId xmlns:p14="http://schemas.microsoft.com/office/powerpoint/2010/main" val="1520191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QUE</a:t>
            </a:r>
            <a:r>
              <a:rPr lang="es-ES" baseline="0" dirty="0"/>
              <a:t> QUIERO QUE CONSIGAMOS HOY? </a:t>
            </a:r>
          </a:p>
          <a:p>
            <a:r>
              <a:rPr lang="es-ES" baseline="0" dirty="0"/>
              <a:t>PUES QUE OS VAYAIS CONVENCIDOS DE COMO IMPLEMENTAR SOLUCIONES PARA EVITAR EL USO DE CREDENCIALES EN LA CONFIGURACION DE VUESTRO CODIGO Y POR TANTO MANTENERLAS FUERA DE VUESTROS REPOS</a:t>
            </a:r>
            <a:endParaRPr lang="es-ES"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4</a:t>
            </a:fld>
            <a:endParaRPr lang="es-ES_tradnl"/>
          </a:p>
        </p:txBody>
      </p:sp>
    </p:spTree>
    <p:extLst>
      <p:ext uri="{BB962C8B-B14F-4D97-AF65-F5344CB8AC3E}">
        <p14:creationId xmlns:p14="http://schemas.microsoft.com/office/powerpoint/2010/main" val="359893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aseline="0" dirty="0"/>
              <a:t>COMENZAMOS CON UNA HISTORIA DE LA VIDA REAL, DONDE UN DESARROLLADOR INTENTO CREAR UN REPO PRIADO EN GITHUB UTILIZANDO UNA EXTENSION DE VS </a:t>
            </a:r>
          </a:p>
          <a:p>
            <a:r>
              <a:rPr lang="es-ES" baseline="0" dirty="0"/>
              <a:t>PERO QUE PASO? LA EXTENSION TENIA UN BUG Y EL REPO SE CREO PUBLICO!!!!! </a:t>
            </a:r>
          </a:p>
          <a:p>
            <a:r>
              <a:rPr lang="es-ES" baseline="0" dirty="0"/>
              <a:t>NUESTRO AMIGO DEV YA HABÍA SUBIDO AL REPO SUS CLAVES DE ACCESO A AWS </a:t>
            </a:r>
          </a:p>
          <a:p>
            <a:r>
              <a:rPr lang="es-ES" baseline="0" dirty="0"/>
              <a:t>Y CLARO HAY GENTE MALICIOSA QUE SE DEDICA A MIRAR REPOS BUSCANDO CREDENCIALES Y CUANDO CONSIGUIERON LAS DEL COLEGA PUES DESPLEGARON RECURSOS QUE TERMINARON POR CINSUMIR 6500 EUROS!!!!</a:t>
            </a:r>
            <a:endParaRPr lang="en-GB" dirty="0">
              <a:hlinkClick r:id="rId3"/>
            </a:endParaRPr>
          </a:p>
          <a:p>
            <a:endParaRPr lang="en-GB" dirty="0">
              <a:hlinkClick r:id="rId3"/>
            </a:endParaRPr>
          </a:p>
          <a:p>
            <a:r>
              <a:rPr lang="en-GB" dirty="0">
                <a:hlinkClick r:id="rId3"/>
              </a:rPr>
              <a:t>https://damnhandy.com/2015/09/10/how-putting-credentials-in-git-can-cost-you-at-least-6500-in-just-a-few-hours/comment-page-1/</a:t>
            </a:r>
            <a:endParaRPr lang="en-GB" dirty="0"/>
          </a:p>
        </p:txBody>
      </p:sp>
      <p:sp>
        <p:nvSpPr>
          <p:cNvPr id="4" name="Slide Number Placeholder 3"/>
          <p:cNvSpPr>
            <a:spLocks noGrp="1"/>
          </p:cNvSpPr>
          <p:nvPr>
            <p:ph type="sldNum" sz="quarter" idx="5"/>
          </p:nvPr>
        </p:nvSpPr>
        <p:spPr/>
        <p:txBody>
          <a:bodyPr/>
          <a:lstStyle/>
          <a:p>
            <a:fld id="{1AB6DC15-436E-46C0-AF4D-477E904930C5}" type="slidenum">
              <a:rPr lang="en-GB" smtClean="0"/>
              <a:t>5</a:t>
            </a:fld>
            <a:endParaRPr lang="en-GB"/>
          </a:p>
        </p:txBody>
      </p:sp>
    </p:spTree>
    <p:extLst>
      <p:ext uri="{BB962C8B-B14F-4D97-AF65-F5344CB8AC3E}">
        <p14:creationId xmlns:p14="http://schemas.microsoft.com/office/powerpoint/2010/main" val="3330513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YA</a:t>
            </a:r>
            <a:r>
              <a:rPr lang="es-ES" baseline="0" dirty="0"/>
              <a:t> ME IMAGINO LA CARA QUE SE TE QUEDA CUANDO AWS TE DICE QUE LES DEBES ESA PASTA!!!</a:t>
            </a:r>
            <a:endParaRPr lang="es-ES"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6</a:t>
            </a:fld>
            <a:endParaRPr lang="es-ES_tradnl"/>
          </a:p>
        </p:txBody>
      </p:sp>
    </p:spTree>
    <p:extLst>
      <p:ext uri="{BB962C8B-B14F-4D97-AF65-F5344CB8AC3E}">
        <p14:creationId xmlns:p14="http://schemas.microsoft.com/office/powerpoint/2010/main" val="156372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O COMO</a:t>
            </a:r>
            <a:r>
              <a:rPr lang="es-ES" baseline="0" dirty="0"/>
              <a:t> MIRAS A TUS COSAS MINETRAS SALES DE LA OFICINA POR QUE LAS CONSECUENCIAS DE ALGO COMO LO QUE OS CUENTO PUEDE SER EL DESPIDO.</a:t>
            </a:r>
          </a:p>
        </p:txBody>
      </p:sp>
      <p:sp>
        <p:nvSpPr>
          <p:cNvPr id="4" name="Slide Number Placeholder 3"/>
          <p:cNvSpPr>
            <a:spLocks noGrp="1"/>
          </p:cNvSpPr>
          <p:nvPr>
            <p:ph type="sldNum" sz="quarter" idx="10"/>
          </p:nvPr>
        </p:nvSpPr>
        <p:spPr/>
        <p:txBody>
          <a:bodyPr/>
          <a:lstStyle/>
          <a:p>
            <a:fld id="{5201BD0E-354B-C440-9698-83F7F74945AC}" type="slidenum">
              <a:rPr lang="es-ES_tradnl" smtClean="0"/>
              <a:t>7</a:t>
            </a:fld>
            <a:endParaRPr lang="es-ES_tradnl"/>
          </a:p>
        </p:txBody>
      </p:sp>
    </p:spTree>
    <p:extLst>
      <p:ext uri="{BB962C8B-B14F-4D97-AF65-F5344CB8AC3E}">
        <p14:creationId xmlns:p14="http://schemas.microsoft.com/office/powerpoint/2010/main" val="1162520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QUE</a:t>
            </a:r>
            <a:r>
              <a:rPr lang="es-ES" baseline="0" dirty="0"/>
              <a:t> CONSEJOS OS PUEDO DAR?</a:t>
            </a:r>
          </a:p>
          <a:p>
            <a:r>
              <a:rPr lang="es-ES" baseline="0" dirty="0"/>
              <a:t>PUES TOMANDO EN CUENTA QUE EL CONCEPTO DE CREDENCIALES TOMA EN CUENTA: PASSWORDS, CALVES SSH, CERTIFICADOS, TOKENS, CADENAS DE CONEXÓN, ETC-</a:t>
            </a:r>
          </a:p>
          <a:p>
            <a:r>
              <a:rPr lang="es-ES" baseline="0" dirty="0"/>
              <a:t>NUNCA NUNCAAAAA NEVER SUBAIS LAS CREDNECIALES A UN REPO SIN IMPORTAR SI SON PRIVADOS O PUBLICOS</a:t>
            </a:r>
            <a:endParaRPr lang="es-ES"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8</a:t>
            </a:fld>
            <a:endParaRPr lang="es-ES_tradnl"/>
          </a:p>
        </p:txBody>
      </p:sp>
    </p:spTree>
    <p:extLst>
      <p:ext uri="{BB962C8B-B14F-4D97-AF65-F5344CB8AC3E}">
        <p14:creationId xmlns:p14="http://schemas.microsoft.com/office/powerpoint/2010/main" val="4191903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CONOCEIS</a:t>
            </a:r>
            <a:r>
              <a:rPr lang="es-ES" baseline="0" dirty="0"/>
              <a:t> EL SECRET MANAGER DE .NET CORE?</a:t>
            </a:r>
          </a:p>
          <a:p>
            <a:r>
              <a:rPr lang="es-ES" baseline="0" dirty="0"/>
              <a:t>PUES ES UNA HERRAMIENTA QUE PERMITE SEPARAR LA UBICACIÓN DE LOS SECRETOS O CREDENCIALES DE LA UBICACIÓN DE VUESTROS PROYECTOS.</a:t>
            </a:r>
          </a:p>
          <a:p>
            <a:r>
              <a:rPr lang="es-ES" baseline="0" dirty="0"/>
              <a:t>LOS SCRETOS SE GUARDAN EN UNA CARPETA USER SECRETS DE VUSTREO PERFIL.</a:t>
            </a:r>
          </a:p>
          <a:p>
            <a:r>
              <a:rPr lang="es-ES" baseline="0" dirty="0"/>
              <a:t>LOS SECRETOS QUEDAN ASOCIADOS AL PROYECTO A TRAVES DE UAN PROPIEDAD DEL CSPROJ LO QUE FACILITA INCLUSO QUE PODAMOS COMPARTIR LOS SECRETOS ENTRE PROYECTOS.</a:t>
            </a:r>
          </a:p>
          <a:p>
            <a:r>
              <a:rPr lang="es-ES" baseline="0" dirty="0"/>
              <a:t>COMO LOS SECRETOS NO ESTAN FIICAMENTE EN LA MISMA CARPETA QUE VUESTRO PROYECTO, EVITAMOS QUE SE SUBAN A LOS REPO.</a:t>
            </a:r>
          </a:p>
          <a:p>
            <a:endParaRPr lang="es-ES" baseline="0" dirty="0"/>
          </a:p>
          <a:p>
            <a:endParaRPr lang="es-ES"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9</a:t>
            </a:fld>
            <a:endParaRPr lang="es-ES_tradnl"/>
          </a:p>
        </p:txBody>
      </p:sp>
    </p:spTree>
    <p:extLst>
      <p:ext uri="{BB962C8B-B14F-4D97-AF65-F5344CB8AC3E}">
        <p14:creationId xmlns:p14="http://schemas.microsoft.com/office/powerpoint/2010/main" val="24629306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37D321-B91B-446D-8A02-47059AC179C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3456E1E-B400-436E-A9B3-28F9B20DB0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C74279E3-BC56-4B8E-96DB-2983AD3F011F}"/>
              </a:ext>
            </a:extLst>
          </p:cNvPr>
          <p:cNvSpPr>
            <a:spLocks noGrp="1"/>
          </p:cNvSpPr>
          <p:nvPr>
            <p:ph type="dt" sz="half" idx="10"/>
          </p:nvPr>
        </p:nvSpPr>
        <p:spPr/>
        <p:txBody>
          <a:bodyPr/>
          <a:lstStyle/>
          <a:p>
            <a:fld id="{884406F1-D55D-4EF3-B6E5-F254E6012FCC}" type="datetimeFigureOut">
              <a:rPr lang="es-ES" smtClean="0"/>
              <a:t>16/01/2020</a:t>
            </a:fld>
            <a:endParaRPr lang="es-ES"/>
          </a:p>
        </p:txBody>
      </p:sp>
      <p:sp>
        <p:nvSpPr>
          <p:cNvPr id="5" name="Marcador de pie de página 4">
            <a:extLst>
              <a:ext uri="{FF2B5EF4-FFF2-40B4-BE49-F238E27FC236}">
                <a16:creationId xmlns:a16="http://schemas.microsoft.com/office/drawing/2014/main" id="{A6742364-6240-47B5-AA4D-5B06D992B0F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949FA35-C6A6-4888-A5E8-15FF854DCA9C}"/>
              </a:ext>
            </a:extLst>
          </p:cNvPr>
          <p:cNvSpPr>
            <a:spLocks noGrp="1"/>
          </p:cNvSpPr>
          <p:nvPr>
            <p:ph type="sldNum" sz="quarter" idx="12"/>
          </p:nvPr>
        </p:nvSpPr>
        <p:spPr/>
        <p:txBody>
          <a:bodyPr/>
          <a:lstStyle/>
          <a:p>
            <a:fld id="{17262D92-2B91-4EBB-B90A-3FC6785F5FB3}" type="slidenum">
              <a:rPr lang="es-ES" smtClean="0"/>
              <a:t>‹#›</a:t>
            </a:fld>
            <a:endParaRPr lang="es-ES"/>
          </a:p>
        </p:txBody>
      </p:sp>
    </p:spTree>
    <p:extLst>
      <p:ext uri="{BB962C8B-B14F-4D97-AF65-F5344CB8AC3E}">
        <p14:creationId xmlns:p14="http://schemas.microsoft.com/office/powerpoint/2010/main" val="2792701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16/01/2020</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dirty="0"/>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sp>
        <p:nvSpPr>
          <p:cNvPr id="10" name="Marcador de texto 2">
            <a:extLst>
              <a:ext uri="{FF2B5EF4-FFF2-40B4-BE49-F238E27FC236}">
                <a16:creationId xmlns:a16="http://schemas.microsoft.com/office/drawing/2014/main" id="{B72CA792-D146-9342-95DE-270094613E5E}"/>
              </a:ext>
            </a:extLst>
          </p:cNvPr>
          <p:cNvSpPr>
            <a:spLocks noGrp="1"/>
          </p:cNvSpPr>
          <p:nvPr>
            <p:ph idx="1"/>
          </p:nvPr>
        </p:nvSpPr>
        <p:spPr>
          <a:xfrm>
            <a:off x="838200" y="1478756"/>
            <a:ext cx="10515600" cy="4351338"/>
          </a:xfrm>
          <a:prstGeom prst="rect">
            <a:avLst/>
          </a:prstGeom>
        </p:spPr>
        <p:txBody>
          <a:bodyPr vert="horz" lIns="91440" tIns="45720" rIns="91440" bIns="45720" rtlCol="0">
            <a:normAutofit/>
          </a:body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pic>
        <p:nvPicPr>
          <p:cNvPr id="11" name="Imagen 10" descr="Logo netcoreconf 2002">
            <a:extLst>
              <a:ext uri="{FF2B5EF4-FFF2-40B4-BE49-F238E27FC236}">
                <a16:creationId xmlns:a16="http://schemas.microsoft.com/office/drawing/2014/main" id="{2F663C3A-A960-E84F-81B3-BE5BCB578E9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Tree>
    <p:extLst>
      <p:ext uri="{BB962C8B-B14F-4D97-AF65-F5344CB8AC3E}">
        <p14:creationId xmlns:p14="http://schemas.microsoft.com/office/powerpoint/2010/main" val="379240326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16/01/2020</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2" name="Imagen 11" descr="Logo netcoreconf 2002">
            <a:extLst>
              <a:ext uri="{FF2B5EF4-FFF2-40B4-BE49-F238E27FC236}">
                <a16:creationId xmlns:a16="http://schemas.microsoft.com/office/drawing/2014/main" id="{019D85AC-A418-9147-8704-C7F91D0CD29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Tree>
    <p:extLst>
      <p:ext uri="{BB962C8B-B14F-4D97-AF65-F5344CB8AC3E}">
        <p14:creationId xmlns:p14="http://schemas.microsoft.com/office/powerpoint/2010/main" val="290984186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seño personalizado">
    <p:bg>
      <p:bgPr>
        <a:solidFill>
          <a:schemeClr val="bg1">
            <a:lumMod val="95000"/>
          </a:schemeClr>
        </a:solid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838200" y="6451762"/>
            <a:ext cx="2743200" cy="365125"/>
          </a:xfrm>
        </p:spPr>
        <p:txBody>
          <a:bodyPr/>
          <a:lstStyle>
            <a:lvl1pPr>
              <a:defRPr>
                <a:solidFill>
                  <a:schemeClr val="bg1"/>
                </a:solidFill>
              </a:defRPr>
            </a:lvl1pPr>
          </a:lstStyle>
          <a:p>
            <a:fld id="{DC76426A-DF8C-4B33-AC87-8CA5E8B7F10A}" type="datetimeFigureOut">
              <a:rPr lang="es-ES" smtClean="0"/>
              <a:pPr/>
              <a:t>16/01/2020</a:t>
            </a:fld>
            <a:endParaRPr lang="es-ES"/>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4038600"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8610600" y="6451762"/>
            <a:ext cx="2743200" cy="365125"/>
          </a:xfrm>
        </p:spPr>
        <p:txBody>
          <a:bodyPr/>
          <a:lstStyle>
            <a:lvl1pPr>
              <a:defRPr>
                <a:solidFill>
                  <a:schemeClr val="bg1"/>
                </a:solidFill>
              </a:defRPr>
            </a:lvl1pPr>
          </a:lstStyle>
          <a:p>
            <a:fld id="{B134C537-E200-477B-94A3-6E2D3ED69214}" type="slidenum">
              <a:rPr lang="es-ES" smtClean="0"/>
              <a:pPr/>
              <a:t>‹#›</a:t>
            </a:fld>
            <a:endParaRPr lang="es-ES"/>
          </a:p>
        </p:txBody>
      </p:sp>
      <p:sp>
        <p:nvSpPr>
          <p:cNvPr id="9" name="CuadroTexto 8">
            <a:extLst>
              <a:ext uri="{FF2B5EF4-FFF2-40B4-BE49-F238E27FC236}">
                <a16:creationId xmlns:a16="http://schemas.microsoft.com/office/drawing/2014/main" id="{7ADB4CA7-93C0-5F44-8926-1301295FC8CE}"/>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0" name="Imagen 9">
            <a:extLst>
              <a:ext uri="{FF2B5EF4-FFF2-40B4-BE49-F238E27FC236}">
                <a16:creationId xmlns:a16="http://schemas.microsoft.com/office/drawing/2014/main" id="{4763F998-C83B-8547-A6E3-3525FF375165}"/>
              </a:ext>
            </a:extLst>
          </p:cNvPr>
          <p:cNvPicPr>
            <a:picLocks noChangeAspect="1"/>
          </p:cNvPicPr>
          <p:nvPr userDrawn="1"/>
        </p:nvPicPr>
        <p:blipFill>
          <a:blip r:embed="rId2"/>
          <a:stretch>
            <a:fillRect/>
          </a:stretch>
        </p:blipFill>
        <p:spPr>
          <a:xfrm>
            <a:off x="0" y="785823"/>
            <a:ext cx="12192000" cy="5608877"/>
          </a:xfrm>
          <a:prstGeom prst="rect">
            <a:avLst/>
          </a:prstGeom>
        </p:spPr>
      </p:pic>
      <p:pic>
        <p:nvPicPr>
          <p:cNvPr id="3" name="Imagen 2" descr="Logo netcoreconf 2002">
            <a:extLst>
              <a:ext uri="{FF2B5EF4-FFF2-40B4-BE49-F238E27FC236}">
                <a16:creationId xmlns:a16="http://schemas.microsoft.com/office/drawing/2014/main" id="{0164656C-8E29-3140-B717-049857FE8D4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
        <p:nvSpPr>
          <p:cNvPr id="8" name="Título 7">
            <a:extLst>
              <a:ext uri="{FF2B5EF4-FFF2-40B4-BE49-F238E27FC236}">
                <a16:creationId xmlns:a16="http://schemas.microsoft.com/office/drawing/2014/main" id="{18272690-7287-416B-8A94-44BB66DE741D}"/>
              </a:ext>
            </a:extLst>
          </p:cNvPr>
          <p:cNvSpPr>
            <a:spLocks noGrp="1"/>
          </p:cNvSpPr>
          <p:nvPr>
            <p:ph type="title" hasCustomPrompt="1"/>
          </p:nvPr>
        </p:nvSpPr>
        <p:spPr>
          <a:xfrm>
            <a:off x="838200" y="126587"/>
            <a:ext cx="10515600" cy="1171466"/>
          </a:xfrm>
          <a:noFill/>
        </p:spPr>
        <p:txBody>
          <a:bodyPr>
            <a:noAutofit/>
          </a:bodyPr>
          <a:lstStyle>
            <a:lvl1pPr>
              <a:defRPr sz="3600">
                <a:solidFill>
                  <a:srgbClr val="561B64"/>
                </a:solidFill>
              </a:defRPr>
            </a:lvl1pPr>
          </a:lstStyle>
          <a:p>
            <a:r>
              <a:rPr lang="es-ES"/>
              <a:t>Agradecimientos</a:t>
            </a:r>
          </a:p>
        </p:txBody>
      </p:sp>
    </p:spTree>
    <p:extLst>
      <p:ext uri="{BB962C8B-B14F-4D97-AF65-F5344CB8AC3E}">
        <p14:creationId xmlns:p14="http://schemas.microsoft.com/office/powerpoint/2010/main" val="491318768"/>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B43E2-27E0-495E-B9C3-BE58A19312A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076CD9A-1E71-4A7F-A017-6CC10E9ED6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3B26D3C-5B7B-420C-83F5-4BC252270C98}"/>
              </a:ext>
            </a:extLst>
          </p:cNvPr>
          <p:cNvSpPr>
            <a:spLocks noGrp="1"/>
          </p:cNvSpPr>
          <p:nvPr>
            <p:ph type="dt" sz="half" idx="10"/>
          </p:nvPr>
        </p:nvSpPr>
        <p:spPr/>
        <p:txBody>
          <a:bodyPr/>
          <a:lstStyle/>
          <a:p>
            <a:fld id="{BEEC9EFC-9453-4A52-B78B-F57A0D733EE1}" type="datetimeFigureOut">
              <a:rPr lang="en-GB" smtClean="0"/>
              <a:t>16/01/2020</a:t>
            </a:fld>
            <a:endParaRPr lang="en-GB"/>
          </a:p>
        </p:txBody>
      </p:sp>
      <p:sp>
        <p:nvSpPr>
          <p:cNvPr id="5" name="Footer Placeholder 4">
            <a:extLst>
              <a:ext uri="{FF2B5EF4-FFF2-40B4-BE49-F238E27FC236}">
                <a16:creationId xmlns:a16="http://schemas.microsoft.com/office/drawing/2014/main" id="{61F5DE08-19DC-4103-95CF-F2CF1CB6D7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9B6BD7B-6F5A-4FFB-9A4A-733C5044E9C0}"/>
              </a:ext>
            </a:extLst>
          </p:cNvPr>
          <p:cNvSpPr>
            <a:spLocks noGrp="1"/>
          </p:cNvSpPr>
          <p:nvPr>
            <p:ph type="sldNum" sz="quarter" idx="12"/>
          </p:nvPr>
        </p:nvSpPr>
        <p:spPr/>
        <p:txBody>
          <a:bodyPr/>
          <a:lstStyle/>
          <a:p>
            <a:fld id="{6687683C-FBF1-4EA8-B88E-734F69E53494}" type="slidenum">
              <a:rPr lang="en-GB" smtClean="0"/>
              <a:t>‹#›</a:t>
            </a:fld>
            <a:endParaRPr lang="en-GB"/>
          </a:p>
        </p:txBody>
      </p:sp>
    </p:spTree>
    <p:extLst>
      <p:ext uri="{BB962C8B-B14F-4D97-AF65-F5344CB8AC3E}">
        <p14:creationId xmlns:p14="http://schemas.microsoft.com/office/powerpoint/2010/main" val="19261453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F81D293-0B87-4B41-BAF7-02CBC0D387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1810698-DADF-4575-91EC-BC5C75C6FA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5F9F5DC-868D-4317-8620-701415C47B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406F1-D55D-4EF3-B6E5-F254E6012FCC}" type="datetimeFigureOut">
              <a:rPr lang="es-ES" smtClean="0"/>
              <a:t>16/01/2020</a:t>
            </a:fld>
            <a:endParaRPr lang="es-ES"/>
          </a:p>
        </p:txBody>
      </p:sp>
      <p:sp>
        <p:nvSpPr>
          <p:cNvPr id="5" name="Marcador de pie de página 4">
            <a:extLst>
              <a:ext uri="{FF2B5EF4-FFF2-40B4-BE49-F238E27FC236}">
                <a16:creationId xmlns:a16="http://schemas.microsoft.com/office/drawing/2014/main" id="{B865D76D-4F78-45EB-813B-B96349766B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BC2F50A0-E56E-436D-930F-5C92E6EA7F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62D92-2B91-4EBB-B90A-3FC6785F5FB3}" type="slidenum">
              <a:rPr lang="es-ES" smtClean="0"/>
              <a:t>‹#›</a:t>
            </a:fld>
            <a:endParaRPr lang="es-ES"/>
          </a:p>
        </p:txBody>
      </p:sp>
    </p:spTree>
    <p:extLst>
      <p:ext uri="{BB962C8B-B14F-4D97-AF65-F5344CB8AC3E}">
        <p14:creationId xmlns:p14="http://schemas.microsoft.com/office/powerpoint/2010/main" val="365383124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0" r:id="rId3"/>
    <p:sldLayoutId id="2147483662" r:id="rId4"/>
    <p:sldLayoutId id="2147483666"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mailto:info@netcoreconf.com" TargetMode="External"/><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96DAC541-7B7A-43D3-8B79-37D633B846F1}">
                <asvg:svgBlip xmlns:asvg="http://schemas.microsoft.com/office/drawing/2016/SVG/main" r:embed="rId4"/>
              </a:ext>
            </a:extLst>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A1A5789-0FBE-42C8-B265-E351B9713ED7}"/>
              </a:ext>
            </a:extLst>
          </p:cNvPr>
          <p:cNvSpPr txBox="1"/>
          <p:nvPr/>
        </p:nvSpPr>
        <p:spPr>
          <a:xfrm>
            <a:off x="385895" y="226503"/>
            <a:ext cx="202174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40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2020</a:t>
            </a:r>
            <a:endParaRPr kumimoji="0" lang="es-ES" sz="18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5" name="CuadroTexto 4">
            <a:extLst>
              <a:ext uri="{FF2B5EF4-FFF2-40B4-BE49-F238E27FC236}">
                <a16:creationId xmlns:a16="http://schemas.microsoft.com/office/drawing/2014/main" id="{249A9107-7CC1-417C-ACF6-D8FCDFA43E66}"/>
              </a:ext>
            </a:extLst>
          </p:cNvPr>
          <p:cNvSpPr txBox="1"/>
          <p:nvPr/>
        </p:nvSpPr>
        <p:spPr>
          <a:xfrm>
            <a:off x="769257" y="1985833"/>
            <a:ext cx="560422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66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Netcoreconf</a:t>
            </a:r>
            <a:endParaRPr kumimoji="0" lang="es-ES" sz="14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pic>
        <p:nvPicPr>
          <p:cNvPr id="9" name="Imagen 8">
            <a:extLst>
              <a:ext uri="{FF2B5EF4-FFF2-40B4-BE49-F238E27FC236}">
                <a16:creationId xmlns:a16="http://schemas.microsoft.com/office/drawing/2014/main" id="{B4A8748D-50CF-4BF8-A0BD-D01D82E607D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257" y="5109029"/>
            <a:ext cx="1342229" cy="1522468"/>
          </a:xfrm>
          <a:prstGeom prst="rect">
            <a:avLst/>
          </a:prstGeom>
        </p:spPr>
      </p:pic>
      <p:sp>
        <p:nvSpPr>
          <p:cNvPr id="10" name="CuadroTexto 9">
            <a:extLst>
              <a:ext uri="{FF2B5EF4-FFF2-40B4-BE49-F238E27FC236}">
                <a16:creationId xmlns:a16="http://schemas.microsoft.com/office/drawing/2014/main" id="{034FA022-7B61-4C8E-B2CA-2D957DA64C25}"/>
              </a:ext>
            </a:extLst>
          </p:cNvPr>
          <p:cNvSpPr txBox="1"/>
          <p:nvPr/>
        </p:nvSpPr>
        <p:spPr>
          <a:xfrm rot="21187121">
            <a:off x="888102" y="6089650"/>
            <a:ext cx="107914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18/01/2020</a:t>
            </a:r>
          </a:p>
        </p:txBody>
      </p:sp>
      <p:sp>
        <p:nvSpPr>
          <p:cNvPr id="12" name="CuadroTexto 11">
            <a:extLst>
              <a:ext uri="{FF2B5EF4-FFF2-40B4-BE49-F238E27FC236}">
                <a16:creationId xmlns:a16="http://schemas.microsoft.com/office/drawing/2014/main" id="{9711B393-719D-409E-8EB2-E7DF14C1357A}"/>
              </a:ext>
            </a:extLst>
          </p:cNvPr>
          <p:cNvSpPr txBox="1"/>
          <p:nvPr/>
        </p:nvSpPr>
        <p:spPr>
          <a:xfrm>
            <a:off x="820651" y="3093829"/>
            <a:ext cx="5143334" cy="461665"/>
          </a:xfrm>
          <a:prstGeom prst="rect">
            <a:avLst/>
          </a:prstGeom>
          <a:noFill/>
        </p:spPr>
        <p:txBody>
          <a:bodyPr wrap="square" rtlCol="0">
            <a:spAutoFit/>
          </a:bodyPr>
          <a:lstStyle/>
          <a:p>
            <a:pPr lvl="0">
              <a:defRPr/>
            </a:pPr>
            <a:r>
              <a:rPr lang="en-GB" sz="2400" dirty="0" err="1">
                <a:solidFill>
                  <a:prstClr val="white"/>
                </a:solidFill>
                <a:latin typeface="Helvetica" panose="020B0604020202020204" pitchFamily="34" charset="0"/>
                <a:cs typeface="Helvetica" panose="020B0604020202020204" pitchFamily="34" charset="0"/>
              </a:rPr>
              <a:t>Shhh</a:t>
            </a:r>
            <a:r>
              <a:rPr lang="en-GB" sz="2400" dirty="0">
                <a:solidFill>
                  <a:prstClr val="white"/>
                </a:solidFill>
                <a:latin typeface="Helvetica" panose="020B0604020202020204" pitchFamily="34" charset="0"/>
                <a:cs typeface="Helvetica" panose="020B0604020202020204" pitchFamily="34" charset="0"/>
              </a:rPr>
              <a:t>: Secrets Should Stay Secret</a:t>
            </a:r>
            <a:endParaRPr kumimoji="0" lang="es-ES" sz="24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7" name="CuadroTexto 6">
            <a:extLst>
              <a:ext uri="{FF2B5EF4-FFF2-40B4-BE49-F238E27FC236}">
                <a16:creationId xmlns:a16="http://schemas.microsoft.com/office/drawing/2014/main" id="{BF3D0B16-54D2-4B04-B9E5-587A4B429FB0}"/>
              </a:ext>
            </a:extLst>
          </p:cNvPr>
          <p:cNvSpPr txBox="1"/>
          <p:nvPr/>
        </p:nvSpPr>
        <p:spPr>
          <a:xfrm>
            <a:off x="2407640" y="5225891"/>
            <a:ext cx="39550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Carlos Mendible</a:t>
            </a:r>
          </a:p>
        </p:txBody>
      </p:sp>
      <p:sp>
        <p:nvSpPr>
          <p:cNvPr id="8" name="CuadroTexto 7">
            <a:extLst>
              <a:ext uri="{FF2B5EF4-FFF2-40B4-BE49-F238E27FC236}">
                <a16:creationId xmlns:a16="http://schemas.microsoft.com/office/drawing/2014/main" id="{2F707A79-631D-4BCB-9292-933CCC3620A0}"/>
              </a:ext>
            </a:extLst>
          </p:cNvPr>
          <p:cNvSpPr txBox="1"/>
          <p:nvPr/>
        </p:nvSpPr>
        <p:spPr>
          <a:xfrm>
            <a:off x="2407638" y="5564445"/>
            <a:ext cx="395505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i="1" dirty="0">
                <a:solidFill>
                  <a:prstClr val="white"/>
                </a:solidFill>
                <a:latin typeface="Helvetica" panose="020B0604020202020204" pitchFamily="34" charset="0"/>
                <a:cs typeface="Helvetica" panose="020B0604020202020204" pitchFamily="34" charset="0"/>
              </a:rPr>
              <a:t>Azure </a:t>
            </a:r>
            <a:r>
              <a:rPr lang="es-ES" sz="1600" i="1" dirty="0" err="1">
                <a:solidFill>
                  <a:prstClr val="white"/>
                </a:solidFill>
                <a:latin typeface="Helvetica" panose="020B0604020202020204" pitchFamily="34" charset="0"/>
                <a:cs typeface="Helvetica" panose="020B0604020202020204" pitchFamily="34" charset="0"/>
              </a:rPr>
              <a:t>Evangelist</a:t>
            </a:r>
            <a:r>
              <a:rPr lang="es-ES" sz="1600" i="1" dirty="0">
                <a:solidFill>
                  <a:prstClr val="white"/>
                </a:solidFill>
                <a:latin typeface="Helvetica" panose="020B0604020202020204" pitchFamily="34" charset="0"/>
                <a:cs typeface="Helvetica" panose="020B0604020202020204" pitchFamily="34" charset="0"/>
              </a:rPr>
              <a:t> @</a:t>
            </a:r>
            <a:r>
              <a:rPr lang="es-ES" sz="1600" i="1" dirty="0" err="1">
                <a:solidFill>
                  <a:prstClr val="white"/>
                </a:solidFill>
                <a:latin typeface="Helvetica" panose="020B0604020202020204" pitchFamily="34" charset="0"/>
                <a:cs typeface="Helvetica" panose="020B0604020202020204" pitchFamily="34" charset="0"/>
              </a:rPr>
              <a:t>everis</a:t>
            </a:r>
            <a:r>
              <a:rPr lang="es-ES" sz="1600" i="1" dirty="0">
                <a:solidFill>
                  <a:prstClr val="white"/>
                </a:solidFill>
                <a:latin typeface="Helvetica" panose="020B0604020202020204" pitchFamily="34" charset="0"/>
                <a:cs typeface="Helvetica"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600" i="1" dirty="0">
                <a:solidFill>
                  <a:prstClr val="white"/>
                </a:solidFill>
                <a:latin typeface="Helvetica" panose="020B0604020202020204" pitchFamily="34" charset="0"/>
                <a:cs typeface="Helvetica" panose="020B0604020202020204" pitchFamily="34" charset="0"/>
              </a:rPr>
              <a:t>Azure &amp; </a:t>
            </a:r>
            <a:r>
              <a:rPr lang="es-ES" sz="1600" i="1" dirty="0" err="1">
                <a:solidFill>
                  <a:prstClr val="white"/>
                </a:solidFill>
                <a:latin typeface="Helvetica" panose="020B0604020202020204" pitchFamily="34" charset="0"/>
                <a:cs typeface="Helvetica" panose="020B0604020202020204" pitchFamily="34" charset="0"/>
              </a:rPr>
              <a:t>Developer</a:t>
            </a:r>
            <a:r>
              <a:rPr lang="es-ES" sz="1600" i="1" dirty="0">
                <a:solidFill>
                  <a:prstClr val="white"/>
                </a:solidFill>
                <a:latin typeface="Helvetica" panose="020B0604020202020204" pitchFamily="34" charset="0"/>
                <a:cs typeface="Helvetica" panose="020B0604020202020204" pitchFamily="34" charset="0"/>
              </a:rPr>
              <a:t> Technologies MVP</a:t>
            </a:r>
            <a:endPar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11" name="CuadroTexto 10">
            <a:extLst>
              <a:ext uri="{FF2B5EF4-FFF2-40B4-BE49-F238E27FC236}">
                <a16:creationId xmlns:a16="http://schemas.microsoft.com/office/drawing/2014/main" id="{E7F6AFB6-20C3-4BCF-B654-8D2757EE233F}"/>
              </a:ext>
            </a:extLst>
          </p:cNvPr>
          <p:cNvSpPr txBox="1"/>
          <p:nvPr/>
        </p:nvSpPr>
        <p:spPr>
          <a:xfrm>
            <a:off x="2407636" y="6126301"/>
            <a:ext cx="39550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i="1" dirty="0">
                <a:solidFill>
                  <a:prstClr val="white"/>
                </a:solidFill>
                <a:latin typeface="Helvetica" panose="020B0604020202020204" pitchFamily="34" charset="0"/>
                <a:cs typeface="Helvetica" panose="020B0604020202020204" pitchFamily="34" charset="0"/>
              </a:rPr>
              <a:t>@cmendibl3</a:t>
            </a:r>
            <a:endPar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Tree>
    <p:extLst>
      <p:ext uri="{BB962C8B-B14F-4D97-AF65-F5344CB8AC3E}">
        <p14:creationId xmlns:p14="http://schemas.microsoft.com/office/powerpoint/2010/main" val="191761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BE788B-524A-46E8-AB9E-FBC87A6A7799}"/>
              </a:ext>
            </a:extLst>
          </p:cNvPr>
          <p:cNvPicPr>
            <a:picLocks noChangeAspect="1"/>
          </p:cNvPicPr>
          <p:nvPr/>
        </p:nvPicPr>
        <p:blipFill>
          <a:blip r:embed="rId3"/>
          <a:stretch>
            <a:fillRect/>
          </a:stretch>
        </p:blipFill>
        <p:spPr>
          <a:xfrm>
            <a:off x="3115263" y="1538147"/>
            <a:ext cx="5961473" cy="4661718"/>
          </a:xfrm>
          <a:prstGeom prst="rect">
            <a:avLst/>
          </a:prstGeom>
        </p:spPr>
      </p:pic>
      <p:sp>
        <p:nvSpPr>
          <p:cNvPr id="4" name="Title 3">
            <a:extLst>
              <a:ext uri="{FF2B5EF4-FFF2-40B4-BE49-F238E27FC236}">
                <a16:creationId xmlns:a16="http://schemas.microsoft.com/office/drawing/2014/main" id="{60CB2260-FF7A-4E83-B3AE-2C7199818299}"/>
              </a:ext>
            </a:extLst>
          </p:cNvPr>
          <p:cNvSpPr>
            <a:spLocks noGrp="1"/>
          </p:cNvSpPr>
          <p:nvPr>
            <p:ph type="title"/>
          </p:nvPr>
        </p:nvSpPr>
        <p:spPr/>
        <p:txBody>
          <a:bodyPr/>
          <a:lstStyle/>
          <a:p>
            <a:r>
              <a:rPr lang="en-GB" dirty="0"/>
              <a:t>Secrets are Stored in a Separate Location</a:t>
            </a:r>
          </a:p>
        </p:txBody>
      </p:sp>
    </p:spTree>
    <p:extLst>
      <p:ext uri="{BB962C8B-B14F-4D97-AF65-F5344CB8AC3E}">
        <p14:creationId xmlns:p14="http://schemas.microsoft.com/office/powerpoint/2010/main" val="2136721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DEMO</a:t>
            </a:r>
          </a:p>
        </p:txBody>
      </p:sp>
      <p:pic>
        <p:nvPicPr>
          <p:cNvPr id="1026" name="Picture 2" descr="Image result for secret image free">
            <a:extLst>
              <a:ext uri="{FF2B5EF4-FFF2-40B4-BE49-F238E27FC236}">
                <a16:creationId xmlns:a16="http://schemas.microsoft.com/office/drawing/2014/main" id="{4EA97CE1-6E2A-4F15-ACAB-E0E603322B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7802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674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41857-66C9-415F-B819-409BAF6639E0}"/>
              </a:ext>
            </a:extLst>
          </p:cNvPr>
          <p:cNvSpPr>
            <a:spLocks noGrp="1"/>
          </p:cNvSpPr>
          <p:nvPr>
            <p:ph type="title"/>
          </p:nvPr>
        </p:nvSpPr>
        <p:spPr/>
        <p:txBody>
          <a:bodyPr/>
          <a:lstStyle/>
          <a:p>
            <a:r>
              <a:rPr lang="en-GB" b="1" dirty="0"/>
              <a:t>Azure Key Vault Secret Manager</a:t>
            </a:r>
            <a:endParaRPr lang="en-GB" dirty="0"/>
          </a:p>
        </p:txBody>
      </p:sp>
      <p:sp>
        <p:nvSpPr>
          <p:cNvPr id="3" name="Content Placeholder 2">
            <a:extLst>
              <a:ext uri="{FF2B5EF4-FFF2-40B4-BE49-F238E27FC236}">
                <a16:creationId xmlns:a16="http://schemas.microsoft.com/office/drawing/2014/main" id="{CFF694B7-EAA9-49CD-9345-D9C713EFF66A}"/>
              </a:ext>
            </a:extLst>
          </p:cNvPr>
          <p:cNvSpPr>
            <a:spLocks noGrp="1"/>
          </p:cNvSpPr>
          <p:nvPr>
            <p:ph idx="1"/>
          </p:nvPr>
        </p:nvSpPr>
        <p:spPr/>
        <p:txBody>
          <a:bodyPr/>
          <a:lstStyle/>
          <a:p>
            <a:r>
              <a:rPr lang="en-GB" dirty="0"/>
              <a:t>Grant you and your team members access to the Key Vault. </a:t>
            </a:r>
          </a:p>
          <a:p>
            <a:r>
              <a:rPr lang="en-GB" dirty="0"/>
              <a:t>User Azure Active Directory group and add that security group access to the Key Vault. </a:t>
            </a:r>
          </a:p>
          <a:p>
            <a:r>
              <a:rPr lang="en-GB" dirty="0"/>
              <a:t>Assign Get and List under Secret Management Operations.</a:t>
            </a:r>
          </a:p>
          <a:p>
            <a:r>
              <a:rPr lang="en-GB" dirty="0"/>
              <a:t>Add your secret to Key Vault on the Azure portal. </a:t>
            </a:r>
          </a:p>
          <a:p>
            <a:r>
              <a:rPr lang="en-GB" dirty="0"/>
              <a:t>For nested configuration settings replace ':' with '--' so the Key Vault secret name is valid.</a:t>
            </a:r>
          </a:p>
        </p:txBody>
      </p:sp>
    </p:spTree>
    <p:extLst>
      <p:ext uri="{BB962C8B-B14F-4D97-AF65-F5344CB8AC3E}">
        <p14:creationId xmlns:p14="http://schemas.microsoft.com/office/powerpoint/2010/main" val="2397549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DEMO</a:t>
            </a:r>
          </a:p>
        </p:txBody>
      </p:sp>
      <p:pic>
        <p:nvPicPr>
          <p:cNvPr id="2050" name="Picture 2" descr="Related image">
            <a:extLst>
              <a:ext uri="{FF2B5EF4-FFF2-40B4-BE49-F238E27FC236}">
                <a16:creationId xmlns:a16="http://schemas.microsoft.com/office/drawing/2014/main" id="{B4098329-DDC0-46CC-ACDE-AD03F07D8B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8113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6583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6E807-3CFB-4BA0-AC8F-705FA98452C4}"/>
              </a:ext>
            </a:extLst>
          </p:cNvPr>
          <p:cNvSpPr>
            <a:spLocks noGrp="1"/>
          </p:cNvSpPr>
          <p:nvPr>
            <p:ph type="title"/>
          </p:nvPr>
        </p:nvSpPr>
        <p:spPr/>
        <p:txBody>
          <a:bodyPr/>
          <a:lstStyle/>
          <a:p>
            <a:r>
              <a:rPr lang="en-GB" dirty="0"/>
              <a:t>Azure Managed Identity</a:t>
            </a:r>
          </a:p>
        </p:txBody>
      </p:sp>
      <p:sp>
        <p:nvSpPr>
          <p:cNvPr id="3" name="Content Placeholder 2">
            <a:extLst>
              <a:ext uri="{FF2B5EF4-FFF2-40B4-BE49-F238E27FC236}">
                <a16:creationId xmlns:a16="http://schemas.microsoft.com/office/drawing/2014/main" id="{C6605781-20CA-48B5-A39B-FA014318AD41}"/>
              </a:ext>
            </a:extLst>
          </p:cNvPr>
          <p:cNvSpPr>
            <a:spLocks noGrp="1"/>
          </p:cNvSpPr>
          <p:nvPr>
            <p:ph idx="1"/>
          </p:nvPr>
        </p:nvSpPr>
        <p:spPr/>
        <p:txBody>
          <a:bodyPr/>
          <a:lstStyle/>
          <a:p>
            <a:r>
              <a:rPr lang="en-GB" dirty="0"/>
              <a:t>Allow your apps to authenticate with Azure Key Vault &amp; more using Azure AD authentication without credentials (Application ID and Password/Client Secret) stored in the app.</a:t>
            </a:r>
          </a:p>
          <a:p>
            <a:r>
              <a:rPr lang="en-GB" dirty="0"/>
              <a:t>Free with Azure AD for Azure subscriptions</a:t>
            </a:r>
          </a:p>
          <a:p>
            <a:r>
              <a:rPr lang="en-GB" dirty="0"/>
              <a:t>Types:</a:t>
            </a:r>
          </a:p>
          <a:p>
            <a:pPr lvl="1"/>
            <a:r>
              <a:rPr lang="en-GB" dirty="0"/>
              <a:t>System Assigned</a:t>
            </a:r>
          </a:p>
          <a:p>
            <a:pPr lvl="1"/>
            <a:r>
              <a:rPr lang="en-GB" dirty="0"/>
              <a:t>User Assigned</a:t>
            </a:r>
          </a:p>
        </p:txBody>
      </p:sp>
    </p:spTree>
    <p:extLst>
      <p:ext uri="{BB962C8B-B14F-4D97-AF65-F5344CB8AC3E}">
        <p14:creationId xmlns:p14="http://schemas.microsoft.com/office/powerpoint/2010/main" val="2815020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6E807-3CFB-4BA0-AC8F-705FA98452C4}"/>
              </a:ext>
            </a:extLst>
          </p:cNvPr>
          <p:cNvSpPr>
            <a:spLocks noGrp="1"/>
          </p:cNvSpPr>
          <p:nvPr>
            <p:ph type="title"/>
          </p:nvPr>
        </p:nvSpPr>
        <p:spPr/>
        <p:txBody>
          <a:bodyPr/>
          <a:lstStyle/>
          <a:p>
            <a:r>
              <a:rPr lang="en-GB" dirty="0"/>
              <a:t>Azure Managed Identity</a:t>
            </a:r>
          </a:p>
        </p:txBody>
      </p:sp>
      <p:pic>
        <p:nvPicPr>
          <p:cNvPr id="1028" name="Picture 4" descr="Managed service identities and Azure VMs">
            <a:extLst>
              <a:ext uri="{FF2B5EF4-FFF2-40B4-BE49-F238E27FC236}">
                <a16:creationId xmlns:a16="http://schemas.microsoft.com/office/drawing/2014/main" id="{CA9DE751-C718-41CE-8BB9-3D6AE9E171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0993" y="1298053"/>
            <a:ext cx="5590013" cy="4750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4256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Azure Managed Identity</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lstStyle/>
          <a:p>
            <a:r>
              <a:rPr lang="en-GB" dirty="0"/>
              <a:t> Azure Instance Metadata Service (IMDS)</a:t>
            </a:r>
          </a:p>
          <a:p>
            <a:pPr lvl="1"/>
            <a:r>
              <a:rPr lang="en-GB" dirty="0"/>
              <a:t>REST endpoint</a:t>
            </a:r>
          </a:p>
          <a:p>
            <a:pPr lvl="1"/>
            <a:r>
              <a:rPr lang="en-GB" dirty="0"/>
              <a:t>The endpoint is available at a well-known non-routable IP address (</a:t>
            </a:r>
            <a:r>
              <a:rPr lang="en-GB" b="1" dirty="0"/>
              <a:t>169.254.169.254</a:t>
            </a:r>
            <a:r>
              <a:rPr lang="en-GB" dirty="0"/>
              <a:t>) that can be accessed only from within Azure ARM Services</a:t>
            </a:r>
          </a:p>
        </p:txBody>
      </p:sp>
    </p:spTree>
    <p:extLst>
      <p:ext uri="{BB962C8B-B14F-4D97-AF65-F5344CB8AC3E}">
        <p14:creationId xmlns:p14="http://schemas.microsoft.com/office/powerpoint/2010/main" val="1218463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41857-66C9-415F-B819-409BAF6639E0}"/>
              </a:ext>
            </a:extLst>
          </p:cNvPr>
          <p:cNvSpPr>
            <a:spLocks noGrp="1"/>
          </p:cNvSpPr>
          <p:nvPr>
            <p:ph type="title"/>
          </p:nvPr>
        </p:nvSpPr>
        <p:spPr/>
        <p:txBody>
          <a:bodyPr/>
          <a:lstStyle/>
          <a:p>
            <a:r>
              <a:rPr lang="en-GB" dirty="0"/>
              <a:t>Azure services that support managed identities</a:t>
            </a:r>
          </a:p>
        </p:txBody>
      </p:sp>
      <p:sp>
        <p:nvSpPr>
          <p:cNvPr id="3" name="Content Placeholder 2">
            <a:extLst>
              <a:ext uri="{FF2B5EF4-FFF2-40B4-BE49-F238E27FC236}">
                <a16:creationId xmlns:a16="http://schemas.microsoft.com/office/drawing/2014/main" id="{CFF694B7-EAA9-49CD-9345-D9C713EFF66A}"/>
              </a:ext>
            </a:extLst>
          </p:cNvPr>
          <p:cNvSpPr>
            <a:spLocks noGrp="1"/>
          </p:cNvSpPr>
          <p:nvPr>
            <p:ph idx="1"/>
          </p:nvPr>
        </p:nvSpPr>
        <p:spPr>
          <a:xfrm>
            <a:off x="838200" y="1478756"/>
            <a:ext cx="10515600" cy="4675212"/>
          </a:xfrm>
        </p:spPr>
        <p:txBody>
          <a:bodyPr>
            <a:normAutofit fontScale="92500" lnSpcReduction="10000"/>
          </a:bodyPr>
          <a:lstStyle/>
          <a:p>
            <a:r>
              <a:rPr lang="en-GB" dirty="0"/>
              <a:t>Azure Virtual Machines</a:t>
            </a:r>
          </a:p>
          <a:p>
            <a:r>
              <a:rPr lang="it-IT" dirty="0"/>
              <a:t>Azure Virtual Machine Scale Sets</a:t>
            </a:r>
          </a:p>
          <a:p>
            <a:r>
              <a:rPr lang="en-GB" dirty="0"/>
              <a:t>Azure App Service</a:t>
            </a:r>
          </a:p>
          <a:p>
            <a:r>
              <a:rPr lang="en-GB" dirty="0"/>
              <a:t>Azure Blueprints</a:t>
            </a:r>
          </a:p>
          <a:p>
            <a:r>
              <a:rPr lang="en-GB" dirty="0"/>
              <a:t>Azure Functions</a:t>
            </a:r>
          </a:p>
          <a:p>
            <a:r>
              <a:rPr lang="en-GB" dirty="0"/>
              <a:t>Azure Logic Apps</a:t>
            </a:r>
          </a:p>
          <a:p>
            <a:r>
              <a:rPr lang="en-GB" dirty="0"/>
              <a:t>Azure Data Factory V2</a:t>
            </a:r>
          </a:p>
          <a:p>
            <a:r>
              <a:rPr lang="en-GB" dirty="0"/>
              <a:t>Azure API Management</a:t>
            </a:r>
          </a:p>
          <a:p>
            <a:r>
              <a:rPr lang="en-GB" dirty="0"/>
              <a:t>Azure Container Instances</a:t>
            </a:r>
          </a:p>
          <a:p>
            <a:r>
              <a:rPr lang="en-GB" dirty="0"/>
              <a:t>Azure Container Registry Tasks</a:t>
            </a:r>
          </a:p>
        </p:txBody>
      </p:sp>
    </p:spTree>
    <p:extLst>
      <p:ext uri="{BB962C8B-B14F-4D97-AF65-F5344CB8AC3E}">
        <p14:creationId xmlns:p14="http://schemas.microsoft.com/office/powerpoint/2010/main" val="1876632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41857-66C9-415F-B819-409BAF6639E0}"/>
              </a:ext>
            </a:extLst>
          </p:cNvPr>
          <p:cNvSpPr>
            <a:spLocks noGrp="1"/>
          </p:cNvSpPr>
          <p:nvPr>
            <p:ph type="title"/>
          </p:nvPr>
        </p:nvSpPr>
        <p:spPr/>
        <p:txBody>
          <a:bodyPr/>
          <a:lstStyle/>
          <a:p>
            <a:r>
              <a:rPr lang="en-GB" dirty="0"/>
              <a:t>Azure services that support Azure AD authentication</a:t>
            </a:r>
          </a:p>
        </p:txBody>
      </p:sp>
      <p:sp>
        <p:nvSpPr>
          <p:cNvPr id="3" name="Content Placeholder 2">
            <a:extLst>
              <a:ext uri="{FF2B5EF4-FFF2-40B4-BE49-F238E27FC236}">
                <a16:creationId xmlns:a16="http://schemas.microsoft.com/office/drawing/2014/main" id="{CFF694B7-EAA9-49CD-9345-D9C713EFF66A}"/>
              </a:ext>
            </a:extLst>
          </p:cNvPr>
          <p:cNvSpPr>
            <a:spLocks noGrp="1"/>
          </p:cNvSpPr>
          <p:nvPr>
            <p:ph idx="1"/>
          </p:nvPr>
        </p:nvSpPr>
        <p:spPr/>
        <p:txBody>
          <a:bodyPr/>
          <a:lstStyle/>
          <a:p>
            <a:r>
              <a:rPr lang="en-GB" dirty="0"/>
              <a:t>Azure Resource Manager</a:t>
            </a:r>
          </a:p>
          <a:p>
            <a:r>
              <a:rPr lang="en-GB" dirty="0"/>
              <a:t>Azure Key Vault</a:t>
            </a:r>
          </a:p>
          <a:p>
            <a:r>
              <a:rPr lang="en-GB" dirty="0"/>
              <a:t>Azure Data Lake</a:t>
            </a:r>
          </a:p>
          <a:p>
            <a:r>
              <a:rPr lang="en-GB" dirty="0"/>
              <a:t>Azure SQL</a:t>
            </a:r>
          </a:p>
          <a:p>
            <a:r>
              <a:rPr lang="en-GB" dirty="0"/>
              <a:t>Azure Event Hubs</a:t>
            </a:r>
          </a:p>
          <a:p>
            <a:r>
              <a:rPr lang="en-GB" dirty="0"/>
              <a:t>Azure Service Bus</a:t>
            </a:r>
          </a:p>
          <a:p>
            <a:r>
              <a:rPr lang="en-GB" dirty="0"/>
              <a:t>Azure Storage blobs and queues</a:t>
            </a:r>
          </a:p>
          <a:p>
            <a:r>
              <a:rPr lang="en-GB" dirty="0"/>
              <a:t>Azure Analysis Services</a:t>
            </a:r>
          </a:p>
        </p:txBody>
      </p:sp>
    </p:spTree>
    <p:extLst>
      <p:ext uri="{BB962C8B-B14F-4D97-AF65-F5344CB8AC3E}">
        <p14:creationId xmlns:p14="http://schemas.microsoft.com/office/powerpoint/2010/main" val="971823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DEMO</a:t>
            </a:r>
          </a:p>
        </p:txBody>
      </p:sp>
      <p:pic>
        <p:nvPicPr>
          <p:cNvPr id="3080" name="Picture 8" descr="Image result for mask black and white photography">
            <a:extLst>
              <a:ext uri="{FF2B5EF4-FFF2-40B4-BE49-F238E27FC236}">
                <a16:creationId xmlns:a16="http://schemas.microsoft.com/office/drawing/2014/main" id="{77F4BEF3-B29C-4F80-B9BD-DC3D1773FF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8132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576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5">
            <a:lum/>
            <a:extLst>
              <a:ext uri="{96DAC541-7B7A-43D3-8B79-37D633B846F1}">
                <asvg:svgBlip xmlns:asvg="http://schemas.microsoft.com/office/drawing/2016/SVG/main" r:embed="rId6"/>
              </a:ext>
            </a:extLst>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A1A5789-0FBE-42C8-B265-E351B9713ED7}"/>
              </a:ext>
            </a:extLst>
          </p:cNvPr>
          <p:cNvSpPr txBox="1"/>
          <p:nvPr/>
        </p:nvSpPr>
        <p:spPr>
          <a:xfrm>
            <a:off x="385895" y="226503"/>
            <a:ext cx="202174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40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2020</a:t>
            </a:r>
            <a:endParaRPr kumimoji="0" lang="es-ES" sz="18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5" name="CuadroTexto 4">
            <a:extLst>
              <a:ext uri="{FF2B5EF4-FFF2-40B4-BE49-F238E27FC236}">
                <a16:creationId xmlns:a16="http://schemas.microsoft.com/office/drawing/2014/main" id="{249A9107-7CC1-417C-ACF6-D8FCDFA43E66}"/>
              </a:ext>
            </a:extLst>
          </p:cNvPr>
          <p:cNvSpPr txBox="1"/>
          <p:nvPr/>
        </p:nvSpPr>
        <p:spPr>
          <a:xfrm>
            <a:off x="769257" y="1985833"/>
            <a:ext cx="560422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66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Netcoreconf</a:t>
            </a:r>
            <a:endParaRPr kumimoji="0" lang="es-ES" sz="14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pic>
        <p:nvPicPr>
          <p:cNvPr id="9" name="Imagen 8">
            <a:extLst>
              <a:ext uri="{FF2B5EF4-FFF2-40B4-BE49-F238E27FC236}">
                <a16:creationId xmlns:a16="http://schemas.microsoft.com/office/drawing/2014/main" id="{B4A8748D-50CF-4BF8-A0BD-D01D82E607D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9257" y="5109029"/>
            <a:ext cx="1342229" cy="1522468"/>
          </a:xfrm>
          <a:prstGeom prst="rect">
            <a:avLst/>
          </a:prstGeom>
        </p:spPr>
      </p:pic>
      <p:sp>
        <p:nvSpPr>
          <p:cNvPr id="10" name="CuadroTexto 9">
            <a:extLst>
              <a:ext uri="{FF2B5EF4-FFF2-40B4-BE49-F238E27FC236}">
                <a16:creationId xmlns:a16="http://schemas.microsoft.com/office/drawing/2014/main" id="{034FA022-7B61-4C8E-B2CA-2D957DA64C25}"/>
              </a:ext>
            </a:extLst>
          </p:cNvPr>
          <p:cNvSpPr txBox="1"/>
          <p:nvPr/>
        </p:nvSpPr>
        <p:spPr>
          <a:xfrm rot="21187121">
            <a:off x="888102" y="6089650"/>
            <a:ext cx="107914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18/01/2020</a:t>
            </a:r>
          </a:p>
        </p:txBody>
      </p:sp>
      <p:sp>
        <p:nvSpPr>
          <p:cNvPr id="12" name="CuadroTexto 11">
            <a:extLst>
              <a:ext uri="{FF2B5EF4-FFF2-40B4-BE49-F238E27FC236}">
                <a16:creationId xmlns:a16="http://schemas.microsoft.com/office/drawing/2014/main" id="{9711B393-719D-409E-8EB2-E7DF14C1357A}"/>
              </a:ext>
            </a:extLst>
          </p:cNvPr>
          <p:cNvSpPr txBox="1"/>
          <p:nvPr/>
        </p:nvSpPr>
        <p:spPr>
          <a:xfrm>
            <a:off x="820651" y="3093829"/>
            <a:ext cx="514333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Helvetica" panose="020B0604020202020204" pitchFamily="34" charset="0"/>
              </a:rPr>
              <a:t>Shhh</a:t>
            </a:r>
            <a:r>
              <a:rPr kumimoji="0" lang="en-GB" sz="24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 Secrets Should Stay Secret</a:t>
            </a:r>
            <a:endParaRPr kumimoji="0" lang="es-ES" sz="24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7" name="CuadroTexto 6">
            <a:extLst>
              <a:ext uri="{FF2B5EF4-FFF2-40B4-BE49-F238E27FC236}">
                <a16:creationId xmlns:a16="http://schemas.microsoft.com/office/drawing/2014/main" id="{BF3D0B16-54D2-4B04-B9E5-587A4B429FB0}"/>
              </a:ext>
            </a:extLst>
          </p:cNvPr>
          <p:cNvSpPr txBox="1"/>
          <p:nvPr/>
        </p:nvSpPr>
        <p:spPr>
          <a:xfrm>
            <a:off x="2407640" y="5225891"/>
            <a:ext cx="39550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Carlos Mendible</a:t>
            </a:r>
          </a:p>
        </p:txBody>
      </p:sp>
      <p:sp>
        <p:nvSpPr>
          <p:cNvPr id="8" name="CuadroTexto 7">
            <a:extLst>
              <a:ext uri="{FF2B5EF4-FFF2-40B4-BE49-F238E27FC236}">
                <a16:creationId xmlns:a16="http://schemas.microsoft.com/office/drawing/2014/main" id="{2F707A79-631D-4BCB-9292-933CCC3620A0}"/>
              </a:ext>
            </a:extLst>
          </p:cNvPr>
          <p:cNvSpPr txBox="1"/>
          <p:nvPr/>
        </p:nvSpPr>
        <p:spPr>
          <a:xfrm>
            <a:off x="2407638" y="5564445"/>
            <a:ext cx="395505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Azure </a:t>
            </a:r>
            <a:r>
              <a:rPr kumimoji="0" lang="es-ES" sz="1600" b="0" i="1" u="none" strike="noStrike" kern="1200" cap="none" spc="0" normalizeH="0" baseline="0" noProof="0" dirty="0" err="1">
                <a:ln>
                  <a:noFill/>
                </a:ln>
                <a:solidFill>
                  <a:prstClr val="white"/>
                </a:solidFill>
                <a:effectLst/>
                <a:uLnTx/>
                <a:uFillTx/>
                <a:latin typeface="Helvetica" panose="020B0604020202020204" pitchFamily="34" charset="0"/>
                <a:ea typeface="+mn-ea"/>
                <a:cs typeface="Helvetica" panose="020B0604020202020204" pitchFamily="34" charset="0"/>
              </a:rPr>
              <a:t>Evangelist</a:t>
            </a: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 @</a:t>
            </a:r>
            <a:r>
              <a:rPr kumimoji="0" lang="es-ES" sz="1600" b="0" i="1" u="none" strike="noStrike" kern="1200" cap="none" spc="0" normalizeH="0" baseline="0" noProof="0" dirty="0" err="1">
                <a:ln>
                  <a:noFill/>
                </a:ln>
                <a:solidFill>
                  <a:prstClr val="white"/>
                </a:solidFill>
                <a:effectLst/>
                <a:uLnTx/>
                <a:uFillTx/>
                <a:latin typeface="Helvetica" panose="020B0604020202020204" pitchFamily="34" charset="0"/>
                <a:ea typeface="+mn-ea"/>
                <a:cs typeface="Helvetica" panose="020B0604020202020204" pitchFamily="34" charset="0"/>
              </a:rPr>
              <a:t>everis</a:t>
            </a: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Azure &amp; </a:t>
            </a:r>
            <a:r>
              <a:rPr kumimoji="0" lang="es-ES" sz="1600" b="0" i="1" u="none" strike="noStrike" kern="1200" cap="none" spc="0" normalizeH="0" baseline="0" noProof="0" dirty="0" err="1">
                <a:ln>
                  <a:noFill/>
                </a:ln>
                <a:solidFill>
                  <a:prstClr val="white"/>
                </a:solidFill>
                <a:effectLst/>
                <a:uLnTx/>
                <a:uFillTx/>
                <a:latin typeface="Helvetica" panose="020B0604020202020204" pitchFamily="34" charset="0"/>
                <a:ea typeface="+mn-ea"/>
                <a:cs typeface="Helvetica" panose="020B0604020202020204" pitchFamily="34" charset="0"/>
              </a:rPr>
              <a:t>Developer</a:t>
            </a: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 Technologies MVP</a:t>
            </a:r>
          </a:p>
        </p:txBody>
      </p:sp>
      <p:sp>
        <p:nvSpPr>
          <p:cNvPr id="11" name="CuadroTexto 10">
            <a:extLst>
              <a:ext uri="{FF2B5EF4-FFF2-40B4-BE49-F238E27FC236}">
                <a16:creationId xmlns:a16="http://schemas.microsoft.com/office/drawing/2014/main" id="{E7F6AFB6-20C3-4BCF-B654-8D2757EE233F}"/>
              </a:ext>
            </a:extLst>
          </p:cNvPr>
          <p:cNvSpPr txBox="1"/>
          <p:nvPr/>
        </p:nvSpPr>
        <p:spPr>
          <a:xfrm>
            <a:off x="2407636" y="6126301"/>
            <a:ext cx="39550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@cmendibl3</a:t>
            </a:r>
          </a:p>
        </p:txBody>
      </p:sp>
      <p:pic>
        <p:nvPicPr>
          <p:cNvPr id="2" name="v_barcelona">
            <a:hlinkClick r:id="" action="ppaction://media"/>
            <a:extLst>
              <a:ext uri="{FF2B5EF4-FFF2-40B4-BE49-F238E27FC236}">
                <a16:creationId xmlns:a16="http://schemas.microsoft.com/office/drawing/2014/main" id="{10A1CCEC-784C-408E-B0EC-FDB1F691EEA0}"/>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941910" y="3429000"/>
            <a:ext cx="5143500" cy="3429000"/>
          </a:xfrm>
          <a:prstGeom prst="ellipse">
            <a:avLst/>
          </a:prstGeom>
          <a:ln>
            <a:noFill/>
          </a:ln>
          <a:effectLst>
            <a:softEdge rad="112500"/>
          </a:effectLst>
        </p:spPr>
      </p:pic>
    </p:spTree>
    <p:extLst>
      <p:ext uri="{BB962C8B-B14F-4D97-AF65-F5344CB8AC3E}">
        <p14:creationId xmlns:p14="http://schemas.microsoft.com/office/powerpoint/2010/main" val="3761825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9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602FCB8B-821E-4A33-8F7F-F3C2369359E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4879" y="1307482"/>
            <a:ext cx="6102242" cy="48781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AAF1BF6-754A-4E2F-98FB-0367AA4DEC14}"/>
              </a:ext>
            </a:extLst>
          </p:cNvPr>
          <p:cNvSpPr/>
          <p:nvPr/>
        </p:nvSpPr>
        <p:spPr>
          <a:xfrm>
            <a:off x="7668401" y="1359899"/>
            <a:ext cx="1423182" cy="15813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itle 1">
            <a:extLst>
              <a:ext uri="{FF2B5EF4-FFF2-40B4-BE49-F238E27FC236}">
                <a16:creationId xmlns:a16="http://schemas.microsoft.com/office/drawing/2014/main" id="{128F875E-BEC6-4067-9264-6C76BA3B0830}"/>
              </a:ext>
            </a:extLst>
          </p:cNvPr>
          <p:cNvSpPr>
            <a:spLocks noGrp="1"/>
          </p:cNvSpPr>
          <p:nvPr>
            <p:ph type="title"/>
          </p:nvPr>
        </p:nvSpPr>
        <p:spPr/>
        <p:txBody>
          <a:bodyPr/>
          <a:lstStyle/>
          <a:p>
            <a:r>
              <a:rPr lang="en-GB" dirty="0"/>
              <a:t>The Twelve-Factor Microservice</a:t>
            </a:r>
          </a:p>
        </p:txBody>
      </p:sp>
    </p:spTree>
    <p:extLst>
      <p:ext uri="{BB962C8B-B14F-4D97-AF65-F5344CB8AC3E}">
        <p14:creationId xmlns:p14="http://schemas.microsoft.com/office/powerpoint/2010/main" val="376010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41857-66C9-415F-B819-409BAF6639E0}"/>
              </a:ext>
            </a:extLst>
          </p:cNvPr>
          <p:cNvSpPr>
            <a:spLocks noGrp="1"/>
          </p:cNvSpPr>
          <p:nvPr>
            <p:ph type="title"/>
          </p:nvPr>
        </p:nvSpPr>
        <p:spPr/>
        <p:txBody>
          <a:bodyPr/>
          <a:lstStyle/>
          <a:p>
            <a:r>
              <a:rPr lang="en-GB" b="1" dirty="0"/>
              <a:t>Kubernetes, Micros &amp; Key Vault Integration</a:t>
            </a:r>
            <a:endParaRPr lang="en-GB" dirty="0"/>
          </a:p>
        </p:txBody>
      </p:sp>
      <p:sp>
        <p:nvSpPr>
          <p:cNvPr id="3" name="Content Placeholder 2">
            <a:extLst>
              <a:ext uri="{FF2B5EF4-FFF2-40B4-BE49-F238E27FC236}">
                <a16:creationId xmlns:a16="http://schemas.microsoft.com/office/drawing/2014/main" id="{CFF694B7-EAA9-49CD-9345-D9C713EFF66A}"/>
              </a:ext>
            </a:extLst>
          </p:cNvPr>
          <p:cNvSpPr>
            <a:spLocks noGrp="1"/>
          </p:cNvSpPr>
          <p:nvPr>
            <p:ph idx="1"/>
          </p:nvPr>
        </p:nvSpPr>
        <p:spPr/>
        <p:txBody>
          <a:bodyPr/>
          <a:lstStyle/>
          <a:p>
            <a:r>
              <a:rPr lang="en-GB" dirty="0"/>
              <a:t>Syncing Kubernetes Secrets: who &amp; how?</a:t>
            </a:r>
          </a:p>
          <a:p>
            <a:r>
              <a:rPr lang="en-GB" dirty="0"/>
              <a:t>Microservices have Key Vault dependencies</a:t>
            </a:r>
          </a:p>
          <a:p>
            <a:r>
              <a:rPr lang="en-GB" dirty="0"/>
              <a:t>Environment variables are a “De Facto Standard”</a:t>
            </a:r>
          </a:p>
          <a:p>
            <a:r>
              <a:rPr lang="en-GB" dirty="0">
                <a:sym typeface="Wingdings" panose="05000000000000000000" pitchFamily="2" charset="2"/>
              </a:rPr>
              <a:t>Need a KISS solution</a:t>
            </a:r>
          </a:p>
          <a:p>
            <a:endParaRPr lang="en-GB" dirty="0"/>
          </a:p>
        </p:txBody>
      </p:sp>
    </p:spTree>
    <p:extLst>
      <p:ext uri="{BB962C8B-B14F-4D97-AF65-F5344CB8AC3E}">
        <p14:creationId xmlns:p14="http://schemas.microsoft.com/office/powerpoint/2010/main" val="3408578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6E807-3CFB-4BA0-AC8F-705FA98452C4}"/>
              </a:ext>
            </a:extLst>
          </p:cNvPr>
          <p:cNvSpPr>
            <a:spLocks noGrp="1"/>
          </p:cNvSpPr>
          <p:nvPr>
            <p:ph type="title"/>
          </p:nvPr>
        </p:nvSpPr>
        <p:spPr/>
        <p:txBody>
          <a:bodyPr/>
          <a:lstStyle/>
          <a:p>
            <a:r>
              <a:rPr lang="en-GB" dirty="0"/>
              <a:t>Azure Managed Identity – Pod Identity</a:t>
            </a:r>
          </a:p>
        </p:txBody>
      </p:sp>
      <p:pic>
        <p:nvPicPr>
          <p:cNvPr id="1026" name="Picture 2" descr="Pod identities allow a pod to automatically request access to other services">
            <a:extLst>
              <a:ext uri="{FF2B5EF4-FFF2-40B4-BE49-F238E27FC236}">
                <a16:creationId xmlns:a16="http://schemas.microsoft.com/office/drawing/2014/main" id="{F7A1B7F4-87D1-4FED-8B0C-709252B20C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7910" y="1633713"/>
            <a:ext cx="7256180" cy="4001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02891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41857-66C9-415F-B819-409BAF6639E0}"/>
              </a:ext>
            </a:extLst>
          </p:cNvPr>
          <p:cNvSpPr>
            <a:spLocks noGrp="1"/>
          </p:cNvSpPr>
          <p:nvPr>
            <p:ph type="title"/>
          </p:nvPr>
        </p:nvSpPr>
        <p:spPr/>
        <p:txBody>
          <a:bodyPr/>
          <a:lstStyle/>
          <a:p>
            <a:r>
              <a:rPr lang="en-GB" b="1" dirty="0"/>
              <a:t>Demo</a:t>
            </a:r>
            <a:endParaRPr lang="en-GB" dirty="0"/>
          </a:p>
        </p:txBody>
      </p:sp>
      <p:pic>
        <p:nvPicPr>
          <p:cNvPr id="6" name="Picture 5">
            <a:extLst>
              <a:ext uri="{FF2B5EF4-FFF2-40B4-BE49-F238E27FC236}">
                <a16:creationId xmlns:a16="http://schemas.microsoft.com/office/drawing/2014/main" id="{E1034934-DE96-4BF6-8658-FED11D1F6B1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249640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41857-66C9-415F-B819-409BAF6639E0}"/>
              </a:ext>
            </a:extLst>
          </p:cNvPr>
          <p:cNvSpPr>
            <a:spLocks noGrp="1"/>
          </p:cNvSpPr>
          <p:nvPr>
            <p:ph type="title"/>
          </p:nvPr>
        </p:nvSpPr>
        <p:spPr/>
        <p:txBody>
          <a:bodyPr/>
          <a:lstStyle/>
          <a:p>
            <a:r>
              <a:rPr lang="en-GB" b="1" dirty="0" err="1"/>
              <a:t>dapr</a:t>
            </a:r>
            <a:endParaRPr lang="en-GB" dirty="0"/>
          </a:p>
        </p:txBody>
      </p:sp>
      <p:sp>
        <p:nvSpPr>
          <p:cNvPr id="3" name="Content Placeholder 2">
            <a:extLst>
              <a:ext uri="{FF2B5EF4-FFF2-40B4-BE49-F238E27FC236}">
                <a16:creationId xmlns:a16="http://schemas.microsoft.com/office/drawing/2014/main" id="{CFF694B7-EAA9-49CD-9345-D9C713EFF66A}"/>
              </a:ext>
            </a:extLst>
          </p:cNvPr>
          <p:cNvSpPr>
            <a:spLocks noGrp="1"/>
          </p:cNvSpPr>
          <p:nvPr>
            <p:ph idx="1"/>
          </p:nvPr>
        </p:nvSpPr>
        <p:spPr/>
        <p:txBody>
          <a:bodyPr/>
          <a:lstStyle/>
          <a:p>
            <a:r>
              <a:rPr lang="en-GB" dirty="0"/>
              <a:t>An event-driven, portable runtime for building microservices on cloud and edge.</a:t>
            </a:r>
          </a:p>
          <a:p>
            <a:r>
              <a:rPr lang="en-GB" dirty="0"/>
              <a:t>Powerful Building Blocks</a:t>
            </a:r>
          </a:p>
          <a:p>
            <a:r>
              <a:rPr lang="en-GB" dirty="0"/>
              <a:t>Open API</a:t>
            </a:r>
          </a:p>
          <a:p>
            <a:r>
              <a:rPr lang="en-GB" dirty="0"/>
              <a:t>Works with any programming language</a:t>
            </a:r>
          </a:p>
          <a:p>
            <a:r>
              <a:rPr lang="en-GB" dirty="0"/>
              <a:t>Open Source</a:t>
            </a:r>
          </a:p>
        </p:txBody>
      </p:sp>
      <p:pic>
        <p:nvPicPr>
          <p:cNvPr id="1034" name="Picture 10" descr="Image result for dapr logo png">
            <a:extLst>
              <a:ext uri="{FF2B5EF4-FFF2-40B4-BE49-F238E27FC236}">
                <a16:creationId xmlns:a16="http://schemas.microsoft.com/office/drawing/2014/main" id="{07104850-DF3D-43D6-9B40-8D7D1778D9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6287" y="4244989"/>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8531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0C1C39-9066-4A6B-8C79-E2D9687C81EA}"/>
              </a:ext>
            </a:extLst>
          </p:cNvPr>
          <p:cNvSpPr>
            <a:spLocks noGrp="1"/>
          </p:cNvSpPr>
          <p:nvPr>
            <p:ph type="title"/>
          </p:nvPr>
        </p:nvSpPr>
        <p:spPr/>
        <p:txBody>
          <a:bodyPr/>
          <a:lstStyle/>
          <a:p>
            <a:r>
              <a:rPr lang="es-ES"/>
              <a:t>Sponsors</a:t>
            </a:r>
            <a:endParaRPr lang="en-US"/>
          </a:p>
        </p:txBody>
      </p:sp>
    </p:spTree>
    <p:extLst>
      <p:ext uri="{BB962C8B-B14F-4D97-AF65-F5344CB8AC3E}">
        <p14:creationId xmlns:p14="http://schemas.microsoft.com/office/powerpoint/2010/main" val="2837746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996B35D-E093-4E41-ACE9-1A585A6732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4545" y="0"/>
            <a:ext cx="6046109" cy="6858000"/>
          </a:xfrm>
          <a:prstGeom prst="rect">
            <a:avLst/>
          </a:prstGeom>
        </p:spPr>
      </p:pic>
      <p:sp>
        <p:nvSpPr>
          <p:cNvPr id="4" name="CuadroTexto 3">
            <a:extLst>
              <a:ext uri="{FF2B5EF4-FFF2-40B4-BE49-F238E27FC236}">
                <a16:creationId xmlns:a16="http://schemas.microsoft.com/office/drawing/2014/main" id="{9CC697C3-64D3-4CC4-B858-183AF014A74E}"/>
              </a:ext>
            </a:extLst>
          </p:cNvPr>
          <p:cNvSpPr txBox="1"/>
          <p:nvPr/>
        </p:nvSpPr>
        <p:spPr>
          <a:xfrm rot="21193628">
            <a:off x="1386863" y="4518508"/>
            <a:ext cx="4541471"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72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GRACIAS</a:t>
            </a:r>
          </a:p>
        </p:txBody>
      </p:sp>
      <p:sp>
        <p:nvSpPr>
          <p:cNvPr id="5" name="CuadroTexto 4">
            <a:extLst>
              <a:ext uri="{FF2B5EF4-FFF2-40B4-BE49-F238E27FC236}">
                <a16:creationId xmlns:a16="http://schemas.microsoft.com/office/drawing/2014/main" id="{60CFEC10-C209-4784-A902-7B092A9A82BB}"/>
              </a:ext>
            </a:extLst>
          </p:cNvPr>
          <p:cNvSpPr txBox="1"/>
          <p:nvPr/>
        </p:nvSpPr>
        <p:spPr>
          <a:xfrm>
            <a:off x="8157028" y="1422400"/>
            <a:ext cx="2748958" cy="286232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Más información: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hlinkClick r:id="rId3"/>
              </a:rPr>
              <a:t>info@netcoreconf.com</a:t>
            </a: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@Netcoreconf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Visítanos 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netcoreconf.com</a:t>
            </a: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11311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0C1C39-9066-4A6B-8C79-E2D9687C81EA}"/>
              </a:ext>
            </a:extLst>
          </p:cNvPr>
          <p:cNvSpPr>
            <a:spLocks noGrp="1"/>
          </p:cNvSpPr>
          <p:nvPr>
            <p:ph type="title"/>
          </p:nvPr>
        </p:nvSpPr>
        <p:spPr/>
        <p:txBody>
          <a:bodyPr/>
          <a:lstStyle/>
          <a:p>
            <a:r>
              <a:rPr lang="es-ES" dirty="0"/>
              <a:t>Sponsors</a:t>
            </a:r>
            <a:endParaRPr lang="en-US" dirty="0"/>
          </a:p>
        </p:txBody>
      </p:sp>
    </p:spTree>
    <p:extLst>
      <p:ext uri="{BB962C8B-B14F-4D97-AF65-F5344CB8AC3E}">
        <p14:creationId xmlns:p14="http://schemas.microsoft.com/office/powerpoint/2010/main" val="378574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GOAL</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lstStyle/>
          <a:p>
            <a:r>
              <a:rPr lang="en-GB" dirty="0"/>
              <a:t>No credentials in your repo</a:t>
            </a:r>
          </a:p>
          <a:p>
            <a:r>
              <a:rPr lang="en-GB" dirty="0"/>
              <a:t>No credentials in your code</a:t>
            </a:r>
          </a:p>
          <a:p>
            <a:r>
              <a:rPr lang="en-GB" dirty="0"/>
              <a:t>Finish on time so we can all have lunch! </a:t>
            </a:r>
          </a:p>
        </p:txBody>
      </p:sp>
    </p:spTree>
    <p:extLst>
      <p:ext uri="{BB962C8B-B14F-4D97-AF65-F5344CB8AC3E}">
        <p14:creationId xmlns:p14="http://schemas.microsoft.com/office/powerpoint/2010/main" val="2199524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F2142-5341-4114-A313-10C175D004E8}"/>
              </a:ext>
            </a:extLst>
          </p:cNvPr>
          <p:cNvSpPr>
            <a:spLocks noGrp="1"/>
          </p:cNvSpPr>
          <p:nvPr>
            <p:ph type="title"/>
          </p:nvPr>
        </p:nvSpPr>
        <p:spPr/>
        <p:txBody>
          <a:bodyPr>
            <a:normAutofit/>
          </a:bodyPr>
          <a:lstStyle/>
          <a:p>
            <a:r>
              <a:rPr lang="en-GB" b="1" dirty="0"/>
              <a:t>A story from 2015</a:t>
            </a:r>
            <a:endParaRPr lang="en-GB" dirty="0"/>
          </a:p>
        </p:txBody>
      </p:sp>
      <p:sp>
        <p:nvSpPr>
          <p:cNvPr id="3" name="Content Placeholder 2">
            <a:extLst>
              <a:ext uri="{FF2B5EF4-FFF2-40B4-BE49-F238E27FC236}">
                <a16:creationId xmlns:a16="http://schemas.microsoft.com/office/drawing/2014/main" id="{BFD9D699-C2A7-48CF-9571-0F690997DD60}"/>
              </a:ext>
            </a:extLst>
          </p:cNvPr>
          <p:cNvSpPr>
            <a:spLocks noGrp="1"/>
          </p:cNvSpPr>
          <p:nvPr>
            <p:ph idx="1"/>
          </p:nvPr>
        </p:nvSpPr>
        <p:spPr/>
        <p:txBody>
          <a:bodyPr/>
          <a:lstStyle/>
          <a:p>
            <a:r>
              <a:rPr lang="en-GB" dirty="0"/>
              <a:t>Attempted to create private repo on GitHub via the Visual Studio Git extension.</a:t>
            </a:r>
          </a:p>
          <a:p>
            <a:r>
              <a:rPr lang="en-GB" dirty="0"/>
              <a:t>Unfortunately, the Visual Studio Git extension made the repository public rather than private.</a:t>
            </a:r>
          </a:p>
          <a:p>
            <a:r>
              <a:rPr lang="en-GB" dirty="0"/>
              <a:t>The developer had committed his AWS access key and AWS secret access key.</a:t>
            </a:r>
          </a:p>
          <a:p>
            <a:r>
              <a:rPr lang="en-GB" dirty="0"/>
              <a:t>The keys were compromised and got into the hands of the wrong party and ran up $6,500 in AWS charges</a:t>
            </a:r>
          </a:p>
        </p:txBody>
      </p:sp>
    </p:spTree>
    <p:extLst>
      <p:ext uri="{BB962C8B-B14F-4D97-AF65-F5344CB8AC3E}">
        <p14:creationId xmlns:p14="http://schemas.microsoft.com/office/powerpoint/2010/main" val="53880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panic black and white photography">
            <a:extLst>
              <a:ext uri="{FF2B5EF4-FFF2-40B4-BE49-F238E27FC236}">
                <a16:creationId xmlns:a16="http://schemas.microsoft.com/office/drawing/2014/main" id="{92C9BE9E-2C11-4F77-AF67-48EFEBB26B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8121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272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job fired black and white photography">
            <a:extLst>
              <a:ext uri="{FF2B5EF4-FFF2-40B4-BE49-F238E27FC236}">
                <a16:creationId xmlns:a16="http://schemas.microsoft.com/office/drawing/2014/main" id="{AB2A5A3C-DECE-4951-AAC5-134A2A4ED2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8525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747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89C5C-5B5C-47E8-BEA0-A4BB67ADE6F9}"/>
              </a:ext>
            </a:extLst>
          </p:cNvPr>
          <p:cNvSpPr>
            <a:spLocks noGrp="1"/>
          </p:cNvSpPr>
          <p:nvPr>
            <p:ph type="title"/>
          </p:nvPr>
        </p:nvSpPr>
        <p:spPr/>
        <p:txBody>
          <a:bodyPr/>
          <a:lstStyle/>
          <a:p>
            <a:r>
              <a:rPr lang="en-GB" dirty="0"/>
              <a:t>Advice</a:t>
            </a:r>
          </a:p>
        </p:txBody>
      </p:sp>
      <p:sp>
        <p:nvSpPr>
          <p:cNvPr id="3" name="Content Placeholder 2">
            <a:extLst>
              <a:ext uri="{FF2B5EF4-FFF2-40B4-BE49-F238E27FC236}">
                <a16:creationId xmlns:a16="http://schemas.microsoft.com/office/drawing/2014/main" id="{72ACA2EF-E275-410E-851E-D8326C6DBD4D}"/>
              </a:ext>
            </a:extLst>
          </p:cNvPr>
          <p:cNvSpPr>
            <a:spLocks noGrp="1"/>
          </p:cNvSpPr>
          <p:nvPr>
            <p:ph idx="1"/>
          </p:nvPr>
        </p:nvSpPr>
        <p:spPr/>
        <p:txBody>
          <a:bodyPr>
            <a:normAutofit/>
          </a:bodyPr>
          <a:lstStyle/>
          <a:p>
            <a:r>
              <a:rPr lang="en-GB" dirty="0"/>
              <a:t>Credentials are anything that allows someone to gain elevated privileges to your systems:</a:t>
            </a:r>
          </a:p>
          <a:p>
            <a:pPr lvl="1"/>
            <a:r>
              <a:rPr lang="en-GB" dirty="0"/>
              <a:t>Passwords</a:t>
            </a:r>
          </a:p>
          <a:p>
            <a:pPr lvl="1"/>
            <a:r>
              <a:rPr lang="en-GB" dirty="0"/>
              <a:t>SSH Keys</a:t>
            </a:r>
          </a:p>
          <a:p>
            <a:pPr lvl="1"/>
            <a:r>
              <a:rPr lang="en-GB" dirty="0"/>
              <a:t>Private keys or certificates</a:t>
            </a:r>
          </a:p>
          <a:p>
            <a:pPr lvl="1"/>
            <a:r>
              <a:rPr lang="en-GB" dirty="0"/>
              <a:t>OAuth Consumer or Token Secrets</a:t>
            </a:r>
          </a:p>
          <a:p>
            <a:pPr lvl="1"/>
            <a:r>
              <a:rPr lang="en-GB" dirty="0"/>
              <a:t>Cloud Access and Secret Keys</a:t>
            </a:r>
          </a:p>
          <a:p>
            <a:r>
              <a:rPr lang="en-GB" dirty="0"/>
              <a:t>Don’t ever publish credentials to an SCM, public or private</a:t>
            </a:r>
          </a:p>
          <a:p>
            <a:pPr marL="0" indent="0">
              <a:buNone/>
            </a:pPr>
            <a:endParaRPr lang="en-GB" dirty="0"/>
          </a:p>
        </p:txBody>
      </p:sp>
    </p:spTree>
    <p:extLst>
      <p:ext uri="{BB962C8B-B14F-4D97-AF65-F5344CB8AC3E}">
        <p14:creationId xmlns:p14="http://schemas.microsoft.com/office/powerpoint/2010/main" val="1150158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41857-66C9-415F-B819-409BAF6639E0}"/>
              </a:ext>
            </a:extLst>
          </p:cNvPr>
          <p:cNvSpPr>
            <a:spLocks noGrp="1"/>
          </p:cNvSpPr>
          <p:nvPr>
            <p:ph type="title"/>
          </p:nvPr>
        </p:nvSpPr>
        <p:spPr/>
        <p:txBody>
          <a:bodyPr/>
          <a:lstStyle/>
          <a:p>
            <a:r>
              <a:rPr lang="en-GB" b="1" dirty="0"/>
              <a:t>.NET Core Secret Manager</a:t>
            </a:r>
            <a:endParaRPr lang="en-GB" dirty="0"/>
          </a:p>
        </p:txBody>
      </p:sp>
      <p:sp>
        <p:nvSpPr>
          <p:cNvPr id="3" name="Content Placeholder 2">
            <a:extLst>
              <a:ext uri="{FF2B5EF4-FFF2-40B4-BE49-F238E27FC236}">
                <a16:creationId xmlns:a16="http://schemas.microsoft.com/office/drawing/2014/main" id="{CFF694B7-EAA9-49CD-9345-D9C713EFF66A}"/>
              </a:ext>
            </a:extLst>
          </p:cNvPr>
          <p:cNvSpPr>
            <a:spLocks noGrp="1"/>
          </p:cNvSpPr>
          <p:nvPr>
            <p:ph idx="1"/>
          </p:nvPr>
        </p:nvSpPr>
        <p:spPr/>
        <p:txBody>
          <a:bodyPr/>
          <a:lstStyle/>
          <a:p>
            <a:r>
              <a:rPr lang="en-GB" dirty="0"/>
              <a:t>Secret Manager tool stores sensitive data during the development</a:t>
            </a:r>
          </a:p>
          <a:p>
            <a:r>
              <a:rPr lang="en-GB" dirty="0"/>
              <a:t>App secrets are stored in a separate location from the project tree:</a:t>
            </a:r>
          </a:p>
          <a:p>
            <a:pPr lvl="1"/>
            <a:r>
              <a:rPr lang="en-GB" dirty="0"/>
              <a:t>%APPDATA%\Microsoft\</a:t>
            </a:r>
            <a:r>
              <a:rPr lang="en-GB" dirty="0" err="1"/>
              <a:t>UserSecrets</a:t>
            </a:r>
            <a:r>
              <a:rPr lang="en-GB" dirty="0"/>
              <a:t>\</a:t>
            </a:r>
          </a:p>
          <a:p>
            <a:r>
              <a:rPr lang="en-GB" dirty="0"/>
              <a:t>The app secrets are associated with a specific project or shared across several projects</a:t>
            </a:r>
          </a:p>
          <a:p>
            <a:r>
              <a:rPr lang="en-GB" dirty="0"/>
              <a:t>The app secrets aren't checked into source control.</a:t>
            </a:r>
          </a:p>
        </p:txBody>
      </p:sp>
    </p:spTree>
    <p:extLst>
      <p:ext uri="{BB962C8B-B14F-4D97-AF65-F5344CB8AC3E}">
        <p14:creationId xmlns:p14="http://schemas.microsoft.com/office/powerpoint/2010/main" val="3583913163"/>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1639</TotalTime>
  <Words>2007</Words>
  <Application>Microsoft Office PowerPoint</Application>
  <PresentationFormat>Widescreen</PresentationFormat>
  <Paragraphs>221</Paragraphs>
  <Slides>26</Slides>
  <Notes>24</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Calibri Light</vt:lpstr>
      <vt:lpstr>Helvetica</vt:lpstr>
      <vt:lpstr>Segoe UI</vt:lpstr>
      <vt:lpstr>Tema de Office</vt:lpstr>
      <vt:lpstr>PowerPoint Presentation</vt:lpstr>
      <vt:lpstr>PowerPoint Presentation</vt:lpstr>
      <vt:lpstr>Sponsors</vt:lpstr>
      <vt:lpstr>GOAL</vt:lpstr>
      <vt:lpstr>A story from 2015</vt:lpstr>
      <vt:lpstr>PowerPoint Presentation</vt:lpstr>
      <vt:lpstr>PowerPoint Presentation</vt:lpstr>
      <vt:lpstr>Advice</vt:lpstr>
      <vt:lpstr>.NET Core Secret Manager</vt:lpstr>
      <vt:lpstr>Secrets are Stored in a Separate Location</vt:lpstr>
      <vt:lpstr>DEMO</vt:lpstr>
      <vt:lpstr>Azure Key Vault Secret Manager</vt:lpstr>
      <vt:lpstr>DEMO</vt:lpstr>
      <vt:lpstr>Azure Managed Identity</vt:lpstr>
      <vt:lpstr>Azure Managed Identity</vt:lpstr>
      <vt:lpstr>Azure Managed Identity</vt:lpstr>
      <vt:lpstr>Azure services that support managed identities</vt:lpstr>
      <vt:lpstr>Azure services that support Azure AD authentication</vt:lpstr>
      <vt:lpstr>DEMO</vt:lpstr>
      <vt:lpstr>The Twelve-Factor Microservice</vt:lpstr>
      <vt:lpstr>Kubernetes, Micros &amp; Key Vault Integration</vt:lpstr>
      <vt:lpstr>Azure Managed Identity – Pod Identity</vt:lpstr>
      <vt:lpstr>Demo</vt:lpstr>
      <vt:lpstr>dapr</vt:lpstr>
      <vt:lpstr>Sponsors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Manuel Sánchez</dc:creator>
  <cp:lastModifiedBy>Carlos Mendible</cp:lastModifiedBy>
  <cp:revision>43</cp:revision>
  <dcterms:created xsi:type="dcterms:W3CDTF">2018-11-16T16:29:33Z</dcterms:created>
  <dcterms:modified xsi:type="dcterms:W3CDTF">2020-01-16T18:43:16Z</dcterms:modified>
</cp:coreProperties>
</file>